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3" autoAdjust="0"/>
  </p:normalViewPr>
  <p:slideViewPr>
    <p:cSldViewPr snapToGrid="0">
      <p:cViewPr varScale="1">
        <p:scale>
          <a:sx n="78" d="100"/>
          <a:sy n="78" d="100"/>
        </p:scale>
        <p:origin x="15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画像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18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27" name="本文レベル1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>
            <a:spLocks noGrp="1"/>
          </p:cNvSpPr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3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タイトルとコンテンツ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sp>
        <p:nvSpPr>
          <p:cNvPr id="187" name="タイトルテキスト"/>
          <p:cNvSpPr txBox="1">
            <a:spLocks noGrp="1"/>
          </p:cNvSpPr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88" name="本文レベル1…"/>
          <p:cNvSpPr txBox="1">
            <a:spLocks noGrp="1"/>
          </p:cNvSpPr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9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32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5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13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画像"/>
          <p:cNvSpPr>
            <a:spLocks noGrp="1"/>
          </p:cNvSpPr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24" name="本文レベル1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33" name="本文レベル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画像"/>
          <p:cNvSpPr>
            <a:spLocks noGrp="1"/>
          </p:cNvSpPr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画像"/>
          <p:cNvSpPr>
            <a:spLocks noGrp="1"/>
          </p:cNvSpPr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画像"/>
          <p:cNvSpPr>
            <a:spLocks noGrp="1"/>
          </p:cNvSpPr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画像"/>
          <p:cNvSpPr>
            <a:spLocks noGrp="1"/>
          </p:cNvSpPr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画像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本文レベル1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ichigojam.net/IchigoJam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yrm006.wordpres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/>
          <a:srcRect t="12195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3"/>
          <a:srcRect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>
            <a:spLocks noGrp="1"/>
          </p:cNvSpPr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SPRESENSE x IchigoJam</a:t>
            </a:r>
          </a:p>
        </p:txBody>
      </p:sp>
      <p:pic>
        <p:nvPicPr>
          <p:cNvPr id="247" name="pasted-image.pdf" descr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286" name="四角形"/>
          <p:cNvSpPr/>
          <p:nvPr/>
        </p:nvSpPr>
        <p:spPr>
          <a:xfrm>
            <a:off x="1359258" y="2377405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28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キーボードで「A」と、うってみよう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100コマンド！</a:t>
            </a:r>
          </a:p>
        </p:txBody>
      </p:sp>
      <p:sp>
        <p:nvSpPr>
          <p:cNvPr id="1093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http://ichigojam.net/IchigoJam.html</a:t>
            </a:r>
          </a:p>
        </p:txBody>
      </p:sp>
      <p:sp>
        <p:nvSpPr>
          <p:cNvPr id="1094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きょうつかったコマンド"/>
          <p:cNvSpPr txBox="1">
            <a:spLocks noGrp="1"/>
          </p:cNvSpPr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r>
              <a:t>きょうつかったコマンド</a:t>
            </a:r>
          </a:p>
        </p:txBody>
      </p:sp>
      <p:pic>
        <p:nvPicPr>
          <p:cNvPr id="109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LED : WAIT LIST RUN GOTO SAVE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　SPR.PLAY</a:t>
            </a:r>
          </a:p>
        </p:txBody>
      </p:sp>
      <p:sp>
        <p:nvSpPr>
          <p:cNvPr id="1099" name="2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20コ / 100コ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102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LEDをけそう</a:t>
            </a:r>
          </a:p>
        </p:txBody>
      </p:sp>
      <p:sp>
        <p:nvSpPr>
          <p:cNvPr id="1103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コンピューターに「まて = WAIT（ウェイト）」</a:t>
            </a:r>
          </a:p>
        </p:txBody>
      </p:sp>
      <p:sp>
        <p:nvSpPr>
          <p:cNvPr id="1104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LEDをひからせよう</a:t>
            </a:r>
          </a:p>
        </p:txBody>
      </p:sp>
      <p:sp>
        <p:nvSpPr>
          <p:cNvPr id="1105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IchigoJam はじめのいっぽ</a:t>
            </a:r>
          </a:p>
        </p:txBody>
      </p:sp>
      <p:sp>
        <p:nvSpPr>
          <p:cNvPr id="1106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WAIT180で3びょうまつ。WAIT60だと？</a:t>
            </a:r>
          </a:p>
        </p:txBody>
      </p:sp>
      <p:sp>
        <p:nvSpPr>
          <p:cNvPr id="1107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LEDを1びょうひからせる（　　コロンでつなぐ）</a:t>
            </a:r>
          </a:p>
        </p:txBody>
      </p:sp>
      <p:sp>
        <p:nvSpPr>
          <p:cNvPr id="1108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09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10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つくったプログラムを、ほぞんしよう（0〜3の4つ）</a:t>
            </a:r>
          </a:p>
        </p:txBody>
      </p:sp>
      <p:sp>
        <p:nvSpPr>
          <p:cNvPr id="1111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スイッチをきっても、もとどおり</a:t>
            </a:r>
          </a:p>
        </p:txBody>
      </p:sp>
      <p:sp>
        <p:nvSpPr>
          <p:cNvPr id="1112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LED1、と、おして「enter」キー</a:t>
            </a:r>
          </a:p>
        </p:txBody>
      </p:sp>
      <p:sp>
        <p:nvSpPr>
          <p:cNvPr id="1113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ぎょうのおわりで、エンターキー</a:t>
            </a:r>
          </a:p>
        </p:txBody>
      </p:sp>
      <p:sp>
        <p:nvSpPr>
          <p:cNvPr id="1114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エンター</a:t>
            </a:r>
          </a:p>
        </p:txBody>
      </p:sp>
      <p:sp>
        <p:nvSpPr>
          <p:cNvPr id="1115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セーブ、F3キー、0でもOK！</a:t>
            </a:r>
          </a:p>
        </p:txBody>
      </p:sp>
      <p:sp>
        <p:nvSpPr>
          <p:cNvPr id="1116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ロード、F2キー、0でもOK！</a:t>
            </a:r>
          </a:p>
        </p:txBody>
      </p:sp>
      <p:sp>
        <p:nvSpPr>
          <p:cNvPr id="1117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つぎのプログラムをはじめるまえに</a:t>
            </a:r>
          </a:p>
        </p:txBody>
      </p:sp>
      <p:sp>
        <p:nvSpPr>
          <p:cNvPr id="1118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SAVE0</a:t>
            </a:r>
          </a:p>
        </p:txBody>
      </p:sp>
      <p:sp>
        <p:nvSpPr>
          <p:cNvPr id="1119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LOAD0</a:t>
            </a:r>
          </a:p>
        </p:txBody>
      </p:sp>
      <p:sp>
        <p:nvSpPr>
          <p:cNvPr id="1120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NEW</a:t>
            </a:r>
          </a:p>
        </p:txBody>
      </p:sp>
      <p:sp>
        <p:nvSpPr>
          <p:cNvPr id="1121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LED1</a:t>
            </a:r>
          </a:p>
        </p:txBody>
      </p:sp>
      <p:sp>
        <p:nvSpPr>
          <p:cNvPr id="1122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LED0</a:t>
            </a:r>
          </a:p>
        </p:txBody>
      </p:sp>
      <p:sp>
        <p:nvSpPr>
          <p:cNvPr id="1123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WAIT180</a:t>
            </a:r>
          </a:p>
        </p:txBody>
      </p:sp>
      <p:sp>
        <p:nvSpPr>
          <p:cNvPr id="1124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WAIT60</a:t>
            </a:r>
          </a:p>
        </p:txBody>
      </p:sp>
      <p:sp>
        <p:nvSpPr>
          <p:cNvPr id="1125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:</a:t>
            </a:r>
          </a:p>
        </p:txBody>
      </p:sp>
      <p:sp>
        <p:nvSpPr>
          <p:cNvPr id="1126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LED1:WAIT60:LED0</a:t>
            </a:r>
          </a:p>
        </p:txBody>
      </p:sp>
      <p:sp>
        <p:nvSpPr>
          <p:cNvPr id="1127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LED1:WAIT180:LED0</a:t>
            </a:r>
          </a:p>
        </p:txBody>
      </p:sp>
      <p:sp>
        <p:nvSpPr>
          <p:cNvPr id="1128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29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プログラムをかいぞうしよう</a:t>
            </a:r>
          </a:p>
        </p:txBody>
      </p:sp>
      <p:sp>
        <p:nvSpPr>
          <p:cNvPr id="1130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リスト、F4キーでもOK！</a:t>
            </a:r>
          </a:p>
        </p:txBody>
      </p:sp>
      <p:sp>
        <p:nvSpPr>
          <p:cNvPr id="1131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LIST</a:t>
            </a:r>
          </a:p>
        </p:txBody>
      </p:sp>
      <p:sp>
        <p:nvSpPr>
          <p:cNvPr id="1132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33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r>
              <a:t>ニュー</a:t>
            </a:r>
          </a:p>
        </p:txBody>
      </p:sp>
      <p:sp>
        <p:nvSpPr>
          <p:cNvPr id="1134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https://ichigojam.net/</a:t>
            </a:r>
          </a:p>
        </p:txBody>
      </p:sp>
      <p:pic>
        <p:nvPicPr>
          <p:cNvPr id="1135" name="pasted-image.tif" descr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https://ichigojam.net/print/</a:t>
            </a:r>
          </a:p>
        </p:txBody>
      </p:sp>
      <p:sp>
        <p:nvSpPr>
          <p:cNvPr id="1141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142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ほしいもの、つくろう！</a:t>
            </a:r>
          </a:p>
        </p:txBody>
      </p:sp>
      <p:sp>
        <p:nvSpPr>
          <p:cNvPr id="1146" name="子供達が開発して販売もしたカニ型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子供達が開発して販売もしたカニ型ロボット！</a:t>
            </a:r>
          </a:p>
        </p:txBody>
      </p:sp>
      <p:pic>
        <p:nvPicPr>
          <p:cNvPr id="114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8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編集エリ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106</a:t>
            </a:fld>
            <a:endParaRPr/>
          </a:p>
        </p:txBody>
      </p:sp>
      <p:pic>
        <p:nvPicPr>
          <p:cNvPr id="1153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54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編集エリ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57" name="pasted-image.tiff" descr="pasted-image.tiff"/>
          <p:cNvPicPr>
            <a:picLocks noChangeAspect="1"/>
          </p:cNvPicPr>
          <p:nvPr/>
        </p:nvPicPr>
        <p:blipFill>
          <a:blip r:embed="rId2"/>
          <a:srcRect b="17261"/>
          <a:stretch>
            <a:fillRect/>
          </a:stretch>
        </p:blipFill>
        <p:spPr>
          <a:xfrm>
            <a:off x="0" y="168808"/>
            <a:ext cx="13004800" cy="7373227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ベーマガ復活！（電子工作マガジン）by 電波新聞社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ベーマガ復活！（電子工作マガジン）by 電波新聞社</a:t>
            </a:r>
          </a:p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プログラムが掲載されると原稿料5,000円もらえる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小中学生向けコンテスト…"/>
          <p:cNvSpPr txBox="1"/>
          <p:nvPr/>
        </p:nvSpPr>
        <p:spPr>
          <a:xfrm>
            <a:off x="912494" y="3933825"/>
            <a:ext cx="52920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小中学生向けコンテスト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「PCNこどもプロコン」</a:t>
            </a:r>
          </a:p>
        </p:txBody>
      </p:sp>
      <p:pic>
        <p:nvPicPr>
          <p:cNvPr id="116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50" y="5735610"/>
            <a:ext cx="2024579" cy="151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162" name="ノートPC、3Dプリンターなど…"/>
          <p:cNvSpPr txBox="1"/>
          <p:nvPr/>
        </p:nvSpPr>
        <p:spPr>
          <a:xfrm>
            <a:off x="903449" y="7811229"/>
            <a:ext cx="531018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ノートPC、3Dプリンターなど</a:t>
            </a:r>
          </a:p>
          <a:p>
            <a:pPr defTabSz="457200">
              <a:defRPr sz="3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豪華副賞がもらえる！</a:t>
            </a:r>
          </a:p>
        </p:txBody>
      </p:sp>
      <p:sp>
        <p:nvSpPr>
          <p:cNvPr id="1163" name="http://pcn.club/contest/"/>
          <p:cNvSpPr txBox="1"/>
          <p:nvPr/>
        </p:nvSpPr>
        <p:spPr>
          <a:xfrm>
            <a:off x="8055795" y="7715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http://pcn.club/contest/</a:t>
            </a:r>
          </a:p>
        </p:txBody>
      </p:sp>
      <p:pic>
        <p:nvPicPr>
          <p:cNvPr id="1164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596" y="3700053"/>
            <a:ext cx="5701939" cy="380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後援：総務省、文科省、経産省、IT総合室…"/>
          <p:cNvSpPr txBox="1"/>
          <p:nvPr/>
        </p:nvSpPr>
        <p:spPr>
          <a:xfrm>
            <a:off x="6999511" y="8651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16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29" y="0"/>
            <a:ext cx="13048458" cy="3262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pasted-image.png" descr="pasted-image.png"/>
          <p:cNvPicPr>
            <a:picLocks noChangeAspect="1"/>
          </p:cNvPicPr>
          <p:nvPr/>
        </p:nvPicPr>
        <p:blipFill>
          <a:blip r:embed="rId2"/>
          <a:srcRect t="8557" b="1626"/>
          <a:stretch>
            <a:fillRect/>
          </a:stretch>
        </p:blipFill>
        <p:spPr>
          <a:xfrm>
            <a:off x="637035" y="-282972"/>
            <a:ext cx="11730730" cy="7902080"/>
          </a:xfrm>
          <a:prstGeom prst="rect">
            <a:avLst/>
          </a:prstGeom>
          <a:ln w="12700">
            <a:miter lim="400000"/>
          </a:ln>
        </p:spPr>
      </p:pic>
      <p:sp>
        <p:nvSpPr>
          <p:cNvPr id="1169" name="日本中世界中に仲間がいるよ！…"/>
          <p:cNvSpPr txBox="1"/>
          <p:nvPr/>
        </p:nvSpPr>
        <p:spPr>
          <a:xfrm>
            <a:off x="2352801" y="7910189"/>
            <a:ext cx="829919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日本中世界中に仲間がいるよ！ </a:t>
            </a:r>
          </a:p>
          <a:p>
            <a:pPr>
              <a:defRPr sz="4000"/>
            </a:pPr>
            <a:r>
              <a:t>プログラミングネットワーク、PCN</a:t>
            </a:r>
          </a:p>
        </p:txBody>
      </p:sp>
      <p:sp>
        <p:nvSpPr>
          <p:cNvPr id="1170" name="photo by PCN yrm https://yrm006.wordpress.com/"/>
          <p:cNvSpPr txBox="1"/>
          <p:nvPr/>
        </p:nvSpPr>
        <p:spPr>
          <a:xfrm>
            <a:off x="7164860" y="7031566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photo by PCN yrm </a:t>
            </a:r>
            <a:r>
              <a:rPr>
                <a:hlinkClick r:id="rId3"/>
              </a:rPr>
              <a:t>https://yrm006.wordpress.com/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2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エンターキー</a:t>
            </a:r>
          </a:p>
        </p:txBody>
      </p:sp>
      <p:grpSp>
        <p:nvGrpSpPr>
          <p:cNvPr id="29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291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29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95" name="四角形"/>
          <p:cNvSpPr/>
          <p:nvPr/>
        </p:nvSpPr>
        <p:spPr>
          <a:xfrm>
            <a:off x="1346379" y="241604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こどもパソコン IchigoJam"/>
          <p:cNvSpPr txBox="1">
            <a:spLocks noGrp="1"/>
          </p:cNvSpPr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こどもパソコン IchigoJam</a:t>
            </a:r>
          </a:p>
        </p:txBody>
      </p:sp>
      <p:pic>
        <p:nvPicPr>
          <p:cNvPr id="1173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4" name="画像" descr="画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スプレッセンス</a:t>
            </a:r>
          </a:p>
        </p:txBody>
      </p:sp>
      <p:sp>
        <p:nvSpPr>
          <p:cNvPr id="1176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X</a:t>
            </a:r>
          </a:p>
        </p:txBody>
      </p:sp>
      <p:pic>
        <p:nvPicPr>
          <p:cNvPr id="1177" name="画像" descr="画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0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81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本資料はどなたでも自由に活用可能なオープンデータです…"/>
          <p:cNvSpPr txBox="1"/>
          <p:nvPr/>
        </p:nvSpPr>
        <p:spPr>
          <a:xfrm>
            <a:off x="3387724" y="8052450"/>
            <a:ext cx="7316979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本資料はどなたでも自由に活用可能なオープンデータです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制作：株式会社 jig.jp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183" name="droppedImage.tiff" descr="dropped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4" name="pasted-image.png" descr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https://fukuno.jig.jp/</a:t>
            </a:r>
          </a:p>
        </p:txBody>
      </p:sp>
      <p:pic>
        <p:nvPicPr>
          <p:cNvPr id="1186" name="pasted-image.tiff" descr="pasted-image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298" name="四角形"/>
          <p:cNvSpPr/>
          <p:nvPr/>
        </p:nvSpPr>
        <p:spPr>
          <a:xfrm>
            <a:off x="685621" y="414506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2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エンターキー</a:t>
            </a:r>
          </a:p>
        </p:txBody>
      </p:sp>
      <p:grpSp>
        <p:nvGrpSpPr>
          <p:cNvPr id="303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00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?</a:t>
            </a:r>
          </a:p>
        </p:txBody>
      </p:sp>
      <p:sp>
        <p:nvSpPr>
          <p:cNvPr id="30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A</a:t>
            </a:r>
          </a:p>
        </p:txBody>
      </p:sp>
      <p:sp>
        <p:nvSpPr>
          <p:cNvPr id="309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0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Syntax error</a:t>
            </a:r>
          </a:p>
        </p:txBody>
      </p:sp>
      <p:sp>
        <p:nvSpPr>
          <p:cNvPr id="31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（シンタックス エラー）</a:t>
            </a:r>
          </a:p>
        </p:txBody>
      </p:sp>
      <p:sp>
        <p:nvSpPr>
          <p:cNvPr id="31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17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1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1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1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31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（エー、エンター）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この LED をつけてもらおう"/>
          <p:cNvSpPr txBox="1">
            <a:spLocks noGrp="1"/>
          </p:cNvSpPr>
          <p:nvPr>
            <p:ph type="title"/>
          </p:nvPr>
        </p:nvSpPr>
        <p:spPr>
          <a:xfrm>
            <a:off x="2267435" y="77557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この LED をつけてもらおう</a:t>
            </a:r>
          </a:p>
        </p:txBody>
      </p:sp>
      <p:pic>
        <p:nvPicPr>
          <p:cNvPr id="321" name="画像" descr="画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27" y="-102215"/>
            <a:ext cx="3594632" cy="7558804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矢印"/>
          <p:cNvSpPr/>
          <p:nvPr/>
        </p:nvSpPr>
        <p:spPr>
          <a:xfrm rot="16200000">
            <a:off x="2059346" y="5998382"/>
            <a:ext cx="13677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3" name="画像" descr="画像"/>
          <p:cNvPicPr>
            <a:picLocks noChangeAspect="1"/>
          </p:cNvPicPr>
          <p:nvPr/>
        </p:nvPicPr>
        <p:blipFill>
          <a:blip r:embed="rId3"/>
          <a:srcRect l="45100" t="5167" r="25611" b="41002"/>
          <a:stretch>
            <a:fillRect/>
          </a:stretch>
        </p:blipFill>
        <p:spPr>
          <a:xfrm>
            <a:off x="6981575" y="499013"/>
            <a:ext cx="5452585" cy="6062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矢印"/>
          <p:cNvSpPr/>
          <p:nvPr/>
        </p:nvSpPr>
        <p:spPr>
          <a:xfrm rot="16200000">
            <a:off x="8275665" y="4845129"/>
            <a:ext cx="304053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27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L E D 1 エンター</a:t>
            </a:r>
          </a:p>
        </p:txBody>
      </p:sp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3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</a:t>
            </a:r>
          </a:p>
        </p:txBody>
      </p:sp>
      <p:sp>
        <p:nvSpPr>
          <p:cNvPr id="331" name="四角形"/>
          <p:cNvSpPr/>
          <p:nvPr/>
        </p:nvSpPr>
        <p:spPr>
          <a:xfrm>
            <a:off x="3693519" y="2432856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3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</a:t>
            </a:r>
          </a:p>
        </p:txBody>
      </p:sp>
      <p:sp>
        <p:nvSpPr>
          <p:cNvPr id="33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</a:t>
            </a:r>
          </a:p>
        </p:txBody>
      </p:sp>
      <p:sp>
        <p:nvSpPr>
          <p:cNvPr id="3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335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36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3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!</a:t>
            </a:r>
          </a:p>
        </p:txBody>
      </p:sp>
      <p:sp>
        <p:nvSpPr>
          <p:cNvPr id="342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LED1</a:t>
            </a:r>
          </a:p>
        </p:txBody>
      </p:sp>
      <p:sp>
        <p:nvSpPr>
          <p:cNvPr id="34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4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*</a:t>
            </a:r>
          </a:p>
        </p:txBody>
      </p:sp>
      <p:sp>
        <p:nvSpPr>
          <p:cNvPr id="34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OK</a:t>
            </a:r>
          </a:p>
        </p:txBody>
      </p:sp>
      <p:sp>
        <p:nvSpPr>
          <p:cNvPr id="34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シッテル！</a:t>
            </a:r>
          </a:p>
        </p:txBody>
      </p:sp>
      <p:sp>
        <p:nvSpPr>
          <p:cNvPr id="348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（オーケー）</a:t>
            </a:r>
          </a:p>
        </p:txBody>
      </p:sp>
      <p:sp>
        <p:nvSpPr>
          <p:cNvPr id="349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（エルイーディー、ワン、エンター）</a:t>
            </a:r>
          </a:p>
        </p:txBody>
      </p:sp>
      <p:sp>
        <p:nvSpPr>
          <p:cNvPr id="350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grpSp>
        <p:nvGrpSpPr>
          <p:cNvPr id="354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5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5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5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LED0"/>
          <p:cNvSpPr txBox="1"/>
          <p:nvPr/>
        </p:nvSpPr>
        <p:spPr>
          <a:xfrm>
            <a:off x="46355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</p:txBody>
      </p:sp>
      <p:sp>
        <p:nvSpPr>
          <p:cNvPr id="35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エンターキー</a:t>
            </a:r>
          </a:p>
        </p:txBody>
      </p:sp>
      <p:pic>
        <p:nvPicPr>
          <p:cNvPr id="35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6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</a:t>
            </a:r>
          </a:p>
        </p:txBody>
      </p:sp>
      <p:sp>
        <p:nvSpPr>
          <p:cNvPr id="361" name="四角形"/>
          <p:cNvSpPr/>
          <p:nvPr/>
        </p:nvSpPr>
        <p:spPr>
          <a:xfrm>
            <a:off x="3705508" y="2407098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6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</a:t>
            </a:r>
          </a:p>
        </p:txBody>
      </p:sp>
      <p:sp>
        <p:nvSpPr>
          <p:cNvPr id="36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</a:t>
            </a:r>
          </a:p>
        </p:txBody>
      </p:sp>
      <p:sp>
        <p:nvSpPr>
          <p:cNvPr id="36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</a:p>
        </p:txBody>
      </p:sp>
      <p:sp>
        <p:nvSpPr>
          <p:cNvPr id="36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6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6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!</a:t>
            </a:r>
          </a:p>
        </p:txBody>
      </p:sp>
      <p:sp>
        <p:nvSpPr>
          <p:cNvPr id="3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OK</a:t>
            </a:r>
          </a:p>
        </p:txBody>
      </p:sp>
      <p:sp>
        <p:nvSpPr>
          <p:cNvPr id="375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LED0</a:t>
            </a:r>
          </a:p>
        </p:txBody>
      </p:sp>
      <p:sp>
        <p:nvSpPr>
          <p:cNvPr id="376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（エルイーディー、ゼロ、エンター）</a:t>
            </a:r>
          </a:p>
        </p:txBody>
      </p:sp>
      <p:grpSp>
        <p:nvGrpSpPr>
          <p:cNvPr id="38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7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7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7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38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シッテル！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8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L E D 1 エンター</a:t>
            </a:r>
          </a:p>
        </p:txBody>
      </p:sp>
      <p:pic>
        <p:nvPicPr>
          <p:cNvPr id="38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8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</a:t>
            </a:r>
          </a:p>
        </p:txBody>
      </p:sp>
      <p:sp>
        <p:nvSpPr>
          <p:cNvPr id="388" name="四角形"/>
          <p:cNvSpPr/>
          <p:nvPr/>
        </p:nvSpPr>
        <p:spPr>
          <a:xfrm>
            <a:off x="3746393" y="237339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8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</a:t>
            </a:r>
          </a:p>
        </p:txBody>
      </p:sp>
      <p:sp>
        <p:nvSpPr>
          <p:cNvPr id="39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</a:t>
            </a:r>
          </a:p>
        </p:txBody>
      </p:sp>
      <p:sp>
        <p:nvSpPr>
          <p:cNvPr id="39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392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9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9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>
            <a:spLocks noGrp="1"/>
          </p:cNvSpPr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r>
              <a:t>コンピューターと</a:t>
            </a:r>
          </a:p>
          <a:p>
            <a:r>
              <a:t>なかよくなろう</a:t>
            </a:r>
          </a:p>
        </p:txBody>
      </p:sp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9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エンターキー</a:t>
            </a:r>
          </a:p>
        </p:txBody>
      </p:sp>
      <p:pic>
        <p:nvPicPr>
          <p:cNvPr id="39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0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</a:t>
            </a:r>
          </a:p>
        </p:txBody>
      </p:sp>
      <p:sp>
        <p:nvSpPr>
          <p:cNvPr id="401" name="四角形"/>
          <p:cNvSpPr/>
          <p:nvPr/>
        </p:nvSpPr>
        <p:spPr>
          <a:xfrm>
            <a:off x="3731266" y="2419978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0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</a:t>
            </a:r>
          </a:p>
        </p:txBody>
      </p:sp>
      <p:sp>
        <p:nvSpPr>
          <p:cNvPr id="40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</a:t>
            </a:r>
          </a:p>
        </p:txBody>
      </p:sp>
      <p:sp>
        <p:nvSpPr>
          <p:cNvPr id="40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</a:p>
        </p:txBody>
      </p:sp>
      <p:sp>
        <p:nvSpPr>
          <p:cNvPr id="40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0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0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41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エンターキー</a:t>
            </a:r>
          </a:p>
        </p:txBody>
      </p:sp>
      <p:pic>
        <p:nvPicPr>
          <p:cNvPr id="41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1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</a:t>
            </a:r>
          </a:p>
        </p:txBody>
      </p:sp>
      <p:sp>
        <p:nvSpPr>
          <p:cNvPr id="414" name="四角形"/>
          <p:cNvSpPr/>
          <p:nvPr/>
        </p:nvSpPr>
        <p:spPr>
          <a:xfrm>
            <a:off x="2897479" y="2419977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1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</a:t>
            </a:r>
          </a:p>
        </p:txBody>
      </p:sp>
      <p:sp>
        <p:nvSpPr>
          <p:cNvPr id="41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</a:t>
            </a:r>
          </a:p>
        </p:txBody>
      </p:sp>
      <p:sp>
        <p:nvSpPr>
          <p:cNvPr id="41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1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42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うちすぎてみよう</a:t>
            </a:r>
          </a:p>
        </p:txBody>
      </p:sp>
      <p:sp>
        <p:nvSpPr>
          <p:cNvPr id="422" name="四角形"/>
          <p:cNvSpPr/>
          <p:nvPr/>
        </p:nvSpPr>
        <p:spPr>
          <a:xfrm>
            <a:off x="2805086" y="2479065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2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42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27" name="四角形"/>
          <p:cNvSpPr/>
          <p:nvPr/>
        </p:nvSpPr>
        <p:spPr>
          <a:xfrm>
            <a:off x="1302501" y="250041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2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pic>
        <p:nvPicPr>
          <p:cNvPr id="429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3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grpSp>
        <p:nvGrpSpPr>
          <p:cNvPr id="437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438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け</a:t>
            </a:r>
          </a:p>
        </p:txBody>
      </p:sp>
      <p:sp>
        <p:nvSpPr>
          <p:cNvPr id="439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0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4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:</a:t>
            </a:r>
          </a:p>
        </p:txBody>
      </p:sp>
      <p:sp>
        <p:nvSpPr>
          <p:cNvPr id="44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;</a:t>
            </a:r>
          </a:p>
        </p:txBody>
      </p:sp>
      <p:sp>
        <p:nvSpPr>
          <p:cNvPr id="44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コロン</a:t>
            </a:r>
          </a:p>
        </p:txBody>
      </p:sp>
      <p:sp>
        <p:nvSpPr>
          <p:cNvPr id="44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セミコロン</a:t>
            </a:r>
          </a:p>
        </p:txBody>
      </p:sp>
      <p:sp>
        <p:nvSpPr>
          <p:cNvPr id="446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47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ひからせて。けして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OK</a:t>
            </a:r>
          </a:p>
        </p:txBody>
      </p:sp>
      <p:sp>
        <p:nvSpPr>
          <p:cNvPr id="45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LED1:LED0</a:t>
            </a:r>
          </a:p>
        </p:txBody>
      </p:sp>
      <p:sp>
        <p:nvSpPr>
          <p:cNvPr id="45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（さいごに、エンター）</a:t>
            </a:r>
          </a:p>
        </p:txBody>
      </p:sp>
      <p:grpSp>
        <p:nvGrpSpPr>
          <p:cNvPr id="459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56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57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58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46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おや？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</p:txBody>
      </p:sp>
      <p:sp>
        <p:nvSpPr>
          <p:cNvPr id="463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6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65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カーソル「上」２回</a:t>
            </a:r>
          </a:p>
        </p:txBody>
      </p:sp>
      <p:pic>
        <p:nvPicPr>
          <p:cNvPr id="467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471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エンターでもういちど！</a:t>
            </a:r>
          </a:p>
        </p:txBody>
      </p:sp>
      <p:sp>
        <p:nvSpPr>
          <p:cNvPr id="472" name="四角形"/>
          <p:cNvSpPr/>
          <p:nvPr/>
        </p:nvSpPr>
        <p:spPr>
          <a:xfrm>
            <a:off x="589954" y="4199466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7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pic>
        <p:nvPicPr>
          <p:cNvPr id="474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ここでもんだい！"/>
          <p:cNvSpPr txBox="1">
            <a:spLocks noGrp="1"/>
          </p:cNvSpPr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r>
              <a:t>ここでもんだい！</a:t>
            </a:r>
          </a:p>
        </p:txBody>
      </p:sp>
      <p:pic>
        <p:nvPicPr>
          <p:cNvPr id="47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これがエコですごいコンピューター！…"/>
          <p:cNvSpPr txBox="1">
            <a:spLocks noGrp="1"/>
          </p:cNvSpPr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481" name="画像" descr="画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"/>
          <p:cNvSpPr txBox="1">
            <a:spLocks noGrp="1"/>
          </p:cNvSpPr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こどもパソコン IchigoJam</a:t>
            </a:r>
          </a:p>
        </p:txBody>
      </p:sp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画像" descr="画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スプレッセンス</a:t>
            </a:r>
          </a:p>
        </p:txBody>
      </p:sp>
      <p:sp>
        <p:nvSpPr>
          <p:cNvPr id="258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X</a:t>
            </a:r>
          </a:p>
        </p:txBody>
      </p:sp>
      <p:pic>
        <p:nvPicPr>
          <p:cNvPr id="259" name="画像" descr="画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PRESENSEのコンピューター…"/>
          <p:cNvSpPr txBox="1"/>
          <p:nvPr/>
        </p:nvSpPr>
        <p:spPr>
          <a:xfrm>
            <a:off x="0" y="6979708"/>
            <a:ext cx="13004800" cy="217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SPRESENSEのコンピューター</a:t>
            </a:r>
          </a:p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pic>
        <p:nvPicPr>
          <p:cNvPr id="485" name="画像" descr="画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CPU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画像" descr="画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1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CPU</a:t>
            </a:r>
          </a:p>
        </p:txBody>
      </p:sp>
      <p:sp>
        <p:nvSpPr>
          <p:cNvPr id="492" name="１秒に9億回！…"/>
          <p:cNvSpPr txBox="1"/>
          <p:nvPr/>
        </p:nvSpPr>
        <p:spPr>
          <a:xfrm>
            <a:off x="-1" y="7023100"/>
            <a:ext cx="130048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9億回</a:t>
            </a:r>
            <a:r>
              <a:t>！</a:t>
            </a:r>
          </a:p>
          <a:p>
            <a:pPr>
              <a:defRPr sz="5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（1.56億回 x 6コア）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Table 1"/>
          <p:cNvGraphicFramePr/>
          <p:nvPr/>
        </p:nvGraphicFramePr>
        <p:xfrm>
          <a:off x="-1" y="-66731"/>
          <a:ext cx="13004801" cy="9753601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696">
                <a:tc>
                  <a:txBody>
                    <a:bodyPr/>
                    <a:lstStyle/>
                    <a:p>
                      <a:pPr defTabSz="914400"/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74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SPRESENSE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4090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DGX GH200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027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9億回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1300兆回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9401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SPRESENSE
何台分？→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144万台分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11億台分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5729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6000円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30万円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?億円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5" name="(C)SONY"/>
          <p:cNvSpPr txBox="1"/>
          <p:nvPr/>
        </p:nvSpPr>
        <p:spPr>
          <a:xfrm>
            <a:off x="1300162" y="2823831"/>
            <a:ext cx="848140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r>
              <a:t>(C)SONY</a:t>
            </a:r>
          </a:p>
        </p:txBody>
      </p:sp>
      <p:sp>
        <p:nvSpPr>
          <p:cNvPr id="496" name="(C)Apple"/>
          <p:cNvSpPr txBox="1"/>
          <p:nvPr/>
        </p:nvSpPr>
        <p:spPr>
          <a:xfrm>
            <a:off x="4373480" y="2369309"/>
            <a:ext cx="837118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r>
              <a:t>(C)Apple</a:t>
            </a:r>
          </a:p>
        </p:txBody>
      </p:sp>
      <p:sp>
        <p:nvSpPr>
          <p:cNvPr id="497" name="(C)NVIDIA"/>
          <p:cNvSpPr txBox="1"/>
          <p:nvPr/>
        </p:nvSpPr>
        <p:spPr>
          <a:xfrm>
            <a:off x="7452454" y="2301382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r>
              <a:t>(C)NVIDIA</a:t>
            </a:r>
          </a:p>
        </p:txBody>
      </p:sp>
      <p:sp>
        <p:nvSpPr>
          <p:cNvPr id="498" name="(C)NVIDIA"/>
          <p:cNvSpPr txBox="1"/>
          <p:nvPr/>
        </p:nvSpPr>
        <p:spPr>
          <a:xfrm>
            <a:off x="10814374" y="2355355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r>
              <a:t>(C)NVIDIA</a:t>
            </a:r>
          </a:p>
        </p:txBody>
      </p:sp>
      <p:pic>
        <p:nvPicPr>
          <p:cNvPr id="499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12" y="757845"/>
            <a:ext cx="1309454" cy="161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59" y="817332"/>
            <a:ext cx="2221655" cy="122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544" y="1159717"/>
            <a:ext cx="2945325" cy="54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画像" descr="画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505" y="186901"/>
            <a:ext cx="1309454" cy="27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まって = WAIT"/>
          <p:cNvSpPr txBox="1">
            <a:spLocks noGrp="1"/>
          </p:cNvSpPr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r>
              <a:t>まって = WAIT</a:t>
            </a: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grpSp>
        <p:nvGrpSpPr>
          <p:cNvPr id="511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0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0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1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512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まって</a:t>
            </a:r>
          </a:p>
        </p:txBody>
      </p:sp>
      <p:sp>
        <p:nvSpPr>
          <p:cNvPr id="513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LED1:WAIT180:LED0</a:t>
            </a:r>
          </a:p>
        </p:txBody>
      </p:sp>
      <p:grpSp>
        <p:nvGrpSpPr>
          <p:cNvPr id="519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520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ひかって。３びょうまって。けして</a:t>
            </a:r>
          </a:p>
        </p:txBody>
      </p:sp>
      <p:sp>
        <p:nvSpPr>
          <p:cNvPr id="521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け</a:t>
            </a:r>
          </a:p>
        </p:txBody>
      </p:sp>
      <p:sp>
        <p:nvSpPr>
          <p:cNvPr id="522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け</a:t>
            </a:r>
          </a:p>
        </p:txBody>
      </p:sp>
      <p:sp>
        <p:nvSpPr>
          <p:cNvPr id="524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5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27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:</a:t>
            </a:r>
          </a:p>
        </p:txBody>
      </p:sp>
      <p:sp>
        <p:nvSpPr>
          <p:cNvPr id="528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;</a:t>
            </a:r>
          </a:p>
        </p:txBody>
      </p:sp>
      <p:sp>
        <p:nvSpPr>
          <p:cNvPr id="529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コロン</a:t>
            </a:r>
          </a:p>
        </p:txBody>
      </p:sp>
      <p:sp>
        <p:nvSpPr>
          <p:cNvPr id="530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セミコロン</a:t>
            </a:r>
          </a:p>
        </p:txBody>
      </p:sp>
      <p:sp>
        <p:nvSpPr>
          <p:cNvPr id="531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34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2かい、ひかった？</a:t>
            </a:r>
          </a:p>
        </p:txBody>
      </p:sp>
      <p:sp>
        <p:nvSpPr>
          <p:cNvPr id="535" name="うしろにつづけてかいて、エンター…"/>
          <p:cNvSpPr txBox="1">
            <a:spLocks noGrp="1"/>
          </p:cNvSpPr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39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36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37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38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540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*うたなくていいよ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10かいひからせるには？"/>
          <p:cNvSpPr txBox="1">
            <a:spLocks noGrp="1"/>
          </p:cNvSpPr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r>
              <a:t>10かいひからせるには？</a:t>
            </a:r>
          </a:p>
        </p:txBody>
      </p:sp>
      <p:pic>
        <p:nvPicPr>
          <p:cNvPr id="54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46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10回ひかる！</a:t>
            </a:r>
          </a:p>
        </p:txBody>
      </p:sp>
      <p:sp>
        <p:nvSpPr>
          <p:cNvPr id="547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*うたなくていいよ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プログラム"/>
          <p:cNvSpPr txBox="1">
            <a:spLocks noGrp="1"/>
          </p:cNvSpPr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r>
              <a:t>プログラム</a:t>
            </a:r>
          </a:p>
        </p:txBody>
      </p:sp>
      <p:pic>
        <p:nvPicPr>
          <p:cNvPr id="55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これがエコですごいコンピューター！…"/>
          <p:cNvSpPr txBox="1">
            <a:spLocks noGrp="1"/>
          </p:cNvSpPr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262" name="画像" descr="画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grpSp>
        <p:nvGrpSpPr>
          <p:cNvPr id="556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5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5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5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pSp>
        <p:nvGrpSpPr>
          <p:cNvPr id="560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55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5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5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6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スペース</a:t>
            </a:r>
          </a:p>
        </p:txBody>
      </p:sp>
      <p:sp>
        <p:nvSpPr>
          <p:cNvPr id="564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け</a:t>
            </a:r>
          </a:p>
        </p:txBody>
      </p:sp>
      <p:sp>
        <p:nvSpPr>
          <p:cNvPr id="566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69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:</a:t>
            </a:r>
          </a:p>
        </p:txBody>
      </p:sp>
      <p:sp>
        <p:nvSpPr>
          <p:cNvPr id="570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;</a:t>
            </a:r>
          </a:p>
        </p:txBody>
      </p:sp>
      <p:sp>
        <p:nvSpPr>
          <p:cNvPr id="571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コロン</a:t>
            </a:r>
          </a:p>
        </p:txBody>
      </p:sp>
      <p:sp>
        <p:nvSpPr>
          <p:cNvPr id="572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セミコロン</a:t>
            </a:r>
          </a:p>
        </p:txBody>
      </p:sp>
      <p:sp>
        <p:nvSpPr>
          <p:cNvPr id="573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74" name="エンター"/>
          <p:cNvSpPr txBox="1">
            <a:spLocks noGrp="1"/>
          </p:cNvSpPr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</a:t>
            </a:r>
          </a:p>
        </p:txBody>
      </p:sp>
      <p:sp>
        <p:nvSpPr>
          <p:cNvPr id="575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CLS</a:t>
            </a:r>
          </a:p>
        </p:txBody>
      </p:sp>
      <p:pic>
        <p:nvPicPr>
          <p:cNvPr id="57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F1</a:t>
            </a:r>
          </a:p>
        </p:txBody>
      </p:sp>
      <p:sp>
        <p:nvSpPr>
          <p:cNvPr id="580" name="がめんをきれいに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がめんをきれいに</a:t>
            </a:r>
          </a:p>
        </p:txBody>
      </p:sp>
      <p:pic>
        <p:nvPicPr>
          <p:cNvPr id="581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8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F1</a:t>
            </a:r>
          </a:p>
        </p:txBody>
      </p:sp>
      <p:grpSp>
        <p:nvGrpSpPr>
          <p:cNvPr id="587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5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LIST</a:t>
            </a:r>
          </a:p>
        </p:txBody>
      </p:sp>
      <p:pic>
        <p:nvPicPr>
          <p:cNvPr id="59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おぼえてるよ！</a:t>
            </a:r>
          </a:p>
        </p:txBody>
      </p:sp>
      <p:sp>
        <p:nvSpPr>
          <p:cNvPr id="592" name="リスト（プログラムみせて）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リスト（プログラムみせて）</a:t>
            </a:r>
          </a:p>
        </p:txBody>
      </p:sp>
      <p:pic>
        <p:nvPicPr>
          <p:cNvPr id="593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9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F4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RUN</a:t>
            </a:r>
          </a:p>
        </p:txBody>
      </p:sp>
      <p:pic>
        <p:nvPicPr>
          <p:cNvPr id="59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F5</a:t>
            </a:r>
          </a:p>
        </p:txBody>
      </p:sp>
      <p:sp>
        <p:nvSpPr>
          <p:cNvPr id="600" name="ラン（はしれ！／うごかす）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ラン（はしれ！／うごかす）</a:t>
            </a:r>
          </a:p>
        </p:txBody>
      </p:sp>
      <p:pic>
        <p:nvPicPr>
          <p:cNvPr id="601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F5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1000回やって？"/>
          <p:cNvSpPr txBox="1">
            <a:spLocks noGrp="1"/>
          </p:cNvSpPr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r>
              <a:t>1000回やって？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3 GOTO1</a:t>
            </a:r>
          </a:p>
        </p:txBody>
      </p:sp>
      <p:sp>
        <p:nvSpPr>
          <p:cNvPr id="609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1へいって</a:t>
            </a:r>
          </a:p>
        </p:txBody>
      </p:sp>
      <p:sp>
        <p:nvSpPr>
          <p:cNvPr id="610" name="くりかえし"/>
          <p:cNvSpPr txBox="1">
            <a:spLocks noGrp="1"/>
          </p:cNvSpPr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くりかえし</a:t>
            </a:r>
          </a:p>
        </p:txBody>
      </p:sp>
      <p:pic>
        <p:nvPicPr>
          <p:cNvPr id="611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F5</a:t>
            </a:r>
          </a:p>
        </p:txBody>
      </p:sp>
      <p:grpSp>
        <p:nvGrpSpPr>
          <p:cNvPr id="617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1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1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1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エルチカゲーム…"/>
          <p:cNvSpPr txBox="1">
            <a:spLocks noGrp="1"/>
          </p:cNvSpPr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2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[TAB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[TAB]キー</a:t>
            </a:r>
          </a:p>
        </p:txBody>
      </p:sp>
      <p:pic>
        <p:nvPicPr>
          <p:cNvPr id="62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とまって！タブキー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とまって！タブキー</a:t>
            </a:r>
          </a:p>
        </p:txBody>
      </p:sp>
      <p:pic>
        <p:nvPicPr>
          <p:cNvPr id="625" name="pasted-image.png" descr="pasted-image.png"/>
          <p:cNvPicPr>
            <a:picLocks noChangeAspect="1"/>
          </p:cNvPicPr>
          <p:nvPr/>
        </p:nvPicPr>
        <p:blipFill>
          <a:blip r:embed="rId3"/>
          <a:srcRect r="1551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円形"/>
          <p:cNvSpPr/>
          <p:nvPr/>
        </p:nvSpPr>
        <p:spPr>
          <a:xfrm>
            <a:off x="2252133" y="6972630"/>
            <a:ext cx="1028370" cy="102837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RUN</a:t>
            </a:r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F5</a:t>
            </a:r>
          </a:p>
        </p:txBody>
      </p:sp>
      <p:sp>
        <p:nvSpPr>
          <p:cNvPr id="631" name="ラン（はしれ！／うごかす）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ラン（はしれ！／うごかす）</a:t>
            </a:r>
          </a:p>
        </p:txBody>
      </p:sp>
      <p:pic>
        <p:nvPicPr>
          <p:cNvPr id="632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F5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LIST</a:t>
            </a:r>
          </a:p>
        </p:txBody>
      </p:sp>
      <p:pic>
        <p:nvPicPr>
          <p:cNvPr id="63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おぼえてるよ</a:t>
            </a:r>
          </a:p>
        </p:txBody>
      </p:sp>
      <p:sp>
        <p:nvSpPr>
          <p:cNvPr id="639" name="リスト（プログラムみせて）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リスト（プログラムみせて）</a:t>
            </a:r>
          </a:p>
        </p:txBody>
      </p:sp>
      <p:pic>
        <p:nvPicPr>
          <p:cNvPr id="640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4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F4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>
            <a:spLocks noGrp="1"/>
          </p:cNvSpPr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r>
              <a:t>コンピューターと</a:t>
            </a:r>
          </a:p>
          <a:p>
            <a:r>
              <a:t>はなそう</a:t>
            </a:r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645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かんたんに？</a:t>
            </a:r>
          </a:p>
        </p:txBody>
      </p:sp>
      <p:sp>
        <p:nvSpPr>
          <p:cNvPr id="646" name="カーソルキーとバックスペースでかいぞう…"/>
          <p:cNvSpPr txBox="1">
            <a:spLocks noGrp="1"/>
          </p:cNvSpPr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47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4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F5</a:t>
            </a:r>
          </a:p>
        </p:txBody>
      </p:sp>
      <p:sp>
        <p:nvSpPr>
          <p:cNvPr id="650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カーソルキー</a:t>
            </a:r>
          </a:p>
        </p:txBody>
      </p:sp>
      <p:sp>
        <p:nvSpPr>
          <p:cNvPr id="651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grpSp>
        <p:nvGrpSpPr>
          <p:cNvPr id="655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音をならそう"/>
          <p:cNvSpPr txBox="1">
            <a:spLocks noGrp="1"/>
          </p:cNvSpPr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r>
              <a:t>音をならそう</a:t>
            </a:r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PR.PLAY0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SPR.PLAY0</a:t>
            </a:r>
          </a:p>
        </p:txBody>
      </p:sp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PRESENSE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SPRESENSE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専用コマンド</a:t>
            </a:r>
          </a:p>
        </p:txBody>
      </p:sp>
      <p:grpSp>
        <p:nvGrpSpPr>
          <p:cNvPr id="66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6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6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6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667" name="る…"/>
          <p:cNvSpPr txBox="1"/>
          <p:nvPr/>
        </p:nvSpPr>
        <p:spPr>
          <a:xfrm>
            <a:off x="2067107" y="38580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668" name="矢印"/>
          <p:cNvSpPr/>
          <p:nvPr/>
        </p:nvSpPr>
        <p:spPr>
          <a:xfrm rot="16200000">
            <a:off x="2661692" y="35639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PR.PLAY1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SPR.PLAY</a:t>
            </a:r>
            <a:r>
              <a:rPr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67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0から9まで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0から9まで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使えるよ</a:t>
            </a:r>
          </a:p>
        </p:txBody>
      </p:sp>
      <p:grpSp>
        <p:nvGrpSpPr>
          <p:cNvPr id="67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7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7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7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 SPR.PLAY1…"/>
          <p:cNvSpPr txBox="1"/>
          <p:nvPr/>
        </p:nvSpPr>
        <p:spPr>
          <a:xfrm>
            <a:off x="1626658" y="1929209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SPR.PLAY1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WAIT20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679" name="なんどもなら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なんどもならそう</a:t>
            </a:r>
          </a:p>
        </p:txBody>
      </p:sp>
      <p:pic>
        <p:nvPicPr>
          <p:cNvPr id="680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8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F5</a:t>
            </a:r>
          </a:p>
        </p:txBody>
      </p:sp>
      <p:grpSp>
        <p:nvGrpSpPr>
          <p:cNvPr id="686" name="グループ"/>
          <p:cNvGrpSpPr/>
          <p:nvPr/>
        </p:nvGrpSpPr>
        <p:grpSpPr>
          <a:xfrm>
            <a:off x="8819957" y="1990592"/>
            <a:ext cx="464333" cy="482564"/>
            <a:chOff x="0" y="0"/>
            <a:chExt cx="464331" cy="482563"/>
          </a:xfrm>
        </p:grpSpPr>
        <p:sp>
          <p:nvSpPr>
            <p:cNvPr id="68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8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8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pSp>
        <p:nvGrpSpPr>
          <p:cNvPr id="690" name="グループ"/>
          <p:cNvGrpSpPr/>
          <p:nvPr/>
        </p:nvGrpSpPr>
        <p:grpSpPr>
          <a:xfrm>
            <a:off x="6999624" y="2837277"/>
            <a:ext cx="464333" cy="482564"/>
            <a:chOff x="0" y="0"/>
            <a:chExt cx="464331" cy="482563"/>
          </a:xfrm>
        </p:grpSpPr>
        <p:sp>
          <p:nvSpPr>
            <p:cNvPr id="68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8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8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pSp>
        <p:nvGrpSpPr>
          <p:cNvPr id="694" name="グループ"/>
          <p:cNvGrpSpPr/>
          <p:nvPr/>
        </p:nvGrpSpPr>
        <p:grpSpPr>
          <a:xfrm>
            <a:off x="6308334" y="3675477"/>
            <a:ext cx="464332" cy="482564"/>
            <a:chOff x="0" y="0"/>
            <a:chExt cx="464331" cy="482563"/>
          </a:xfrm>
        </p:grpSpPr>
        <p:sp>
          <p:nvSpPr>
            <p:cNvPr id="69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9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9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リズムロボット…"/>
          <p:cNvSpPr txBox="1">
            <a:spLocks noGrp="1"/>
          </p:cNvSpPr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r>
              <a:t>リズムロボット</a:t>
            </a:r>
          </a:p>
          <a:p>
            <a:r>
              <a:t>できた！</a:t>
            </a:r>
          </a:p>
        </p:txBody>
      </p:sp>
      <p:pic>
        <p:nvPicPr>
          <p:cNvPr id="69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*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700" name="pasted-image.tiff" descr="pasted-image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5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701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3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4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0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パナソニック洗濯機</a:t>
            </a:r>
          </a:p>
        </p:txBody>
      </p:sp>
      <p:sp>
        <p:nvSpPr>
          <p:cNvPr id="708" name="みのまわりのロボット"/>
          <p:cNvSpPr txBox="1">
            <a:spLocks noGrp="1"/>
          </p:cNvSpPr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みのまわりのロボット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711" name="画像" descr="画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95" y="765162"/>
            <a:ext cx="1985210" cy="4174508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矢印"/>
          <p:cNvSpPr/>
          <p:nvPr/>
        </p:nvSpPr>
        <p:spPr>
          <a:xfrm>
            <a:off x="7013442" y="14478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コンピューターは…"/>
          <p:cNvSpPr txBox="1">
            <a:spLocks noGrp="1"/>
          </p:cNvSpPr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r>
              <a:t>コンピューターは</a:t>
            </a:r>
          </a:p>
          <a:p>
            <a:r>
              <a:t>どこにいる？</a:t>
            </a:r>
          </a:p>
        </p:txBody>
      </p:sp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お家のコンピューター…"/>
          <p:cNvSpPr txBox="1">
            <a:spLocks noGrp="1"/>
          </p:cNvSpPr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722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718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ハロー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25" name="pasted-image.tiff" descr="pasted-image.tiff"/>
          <p:cNvPicPr>
            <a:picLocks noChangeAspect="1"/>
          </p:cNvPicPr>
          <p:nvPr/>
        </p:nvPicPr>
        <p:blipFill>
          <a:blip r:embed="rId2"/>
          <a:srcRect t="12195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3"/>
          <a:srcRect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テレビゲームをつくろう…"/>
          <p:cNvSpPr txBox="1">
            <a:spLocks noGrp="1"/>
          </p:cNvSpPr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728" name="pasted-image.pdf" descr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http://ichigojam.net/</a:t>
            </a:r>
          </a:p>
        </p:txBody>
      </p:sp>
      <p:sp>
        <p:nvSpPr>
          <p:cNvPr id="73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Alt</a:t>
            </a:r>
          </a:p>
        </p:txBody>
      </p:sp>
      <p:sp>
        <p:nvSpPr>
          <p:cNvPr id="733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r>
              <a:t>+</a:t>
            </a:r>
          </a:p>
        </p:txBody>
      </p:sp>
      <p:sp>
        <p:nvSpPr>
          <p:cNvPr id="73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endParaRPr/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endParaRPr/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73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C</a:t>
            </a:r>
          </a:p>
        </p:txBody>
      </p:sp>
      <p:sp>
        <p:nvSpPr>
          <p:cNvPr id="73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738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39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41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4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</a:t>
            </a:r>
          </a:p>
        </p:txBody>
      </p:sp>
      <p:sp>
        <p:nvSpPr>
          <p:cNvPr id="74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</a:t>
            </a:r>
          </a:p>
        </p:txBody>
      </p:sp>
      <p:sp>
        <p:nvSpPr>
          <p:cNvPr id="744" name="c"/>
          <p:cNvSpPr txBox="1"/>
          <p:nvPr/>
        </p:nvSpPr>
        <p:spPr>
          <a:xfrm>
            <a:off x="10555310" y="3265556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shift</a:t>
            </a:r>
          </a:p>
        </p:txBody>
      </p:sp>
      <p:sp>
        <p:nvSpPr>
          <p:cNvPr id="747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r>
              <a:t>+</a:t>
            </a:r>
          </a:p>
        </p:txBody>
      </p:sp>
      <p:sp>
        <p:nvSpPr>
          <p:cNvPr id="749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endParaRPr/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750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-</a:t>
            </a:r>
          </a:p>
        </p:txBody>
      </p:sp>
      <p:sp>
        <p:nvSpPr>
          <p:cNvPr id="751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752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=</a:t>
            </a:r>
          </a:p>
        </p:txBody>
      </p:sp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55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56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ほ</a:t>
            </a:r>
          </a:p>
        </p:txBody>
      </p:sp>
      <p:sp>
        <p:nvSpPr>
          <p:cNvPr id="757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Shift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CLS</a:t>
            </a:r>
          </a:p>
        </p:txBody>
      </p:sp>
      <p:pic>
        <p:nvPicPr>
          <p:cNvPr id="76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F1</a:t>
            </a:r>
          </a:p>
        </p:txBody>
      </p:sp>
      <p:sp>
        <p:nvSpPr>
          <p:cNvPr id="762" name="がめんをきれいに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がめんをきれいに</a:t>
            </a:r>
          </a:p>
        </p:txBody>
      </p:sp>
      <p:pic>
        <p:nvPicPr>
          <p:cNvPr id="763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6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F1</a:t>
            </a:r>
          </a:p>
        </p:txBody>
      </p:sp>
      <p:grpSp>
        <p:nvGrpSpPr>
          <p:cNvPr id="76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6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6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6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NEW</a:t>
            </a:r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吹き出し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74" name="あたらしくプログラムつくる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あたらしくプログラムつくる</a:t>
            </a:r>
          </a:p>
        </p:txBody>
      </p:sp>
      <p:pic>
        <p:nvPicPr>
          <p:cNvPr id="775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7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7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7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10 CLS:X=15</a:t>
            </a:r>
          </a:p>
        </p:txBody>
      </p:sp>
      <p:sp>
        <p:nvSpPr>
          <p:cNvPr id="782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なぜか10から</a:t>
            </a:r>
          </a:p>
        </p:txBody>
      </p:sp>
      <p:grpSp>
        <p:nvGrpSpPr>
          <p:cNvPr id="786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78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8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8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787" name="ゲームづくり、はじめ！"/>
          <p:cNvSpPr txBox="1">
            <a:spLocks noGrp="1"/>
          </p:cNvSpPr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ゲームづくり、はじめ！</a:t>
            </a:r>
          </a:p>
        </p:txBody>
      </p:sp>
      <p:sp>
        <p:nvSpPr>
          <p:cNvPr id="788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9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Shift+ほ</a:t>
            </a:r>
          </a:p>
        </p:txBody>
      </p:sp>
      <p:sp>
        <p:nvSpPr>
          <p:cNvPr id="790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1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け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RUN</a:t>
            </a:r>
          </a:p>
        </p:txBody>
      </p:sp>
      <p:pic>
        <p:nvPicPr>
          <p:cNvPr id="79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F5</a:t>
            </a:r>
          </a:p>
        </p:txBody>
      </p:sp>
      <p:sp>
        <p:nvSpPr>
          <p:cNvPr id="796" name="ラン（はしれ！／うごかす）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ラン（はしれ！／うごかす）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?X</a:t>
            </a:r>
          </a:p>
        </p:txBody>
      </p:sp>
      <p:pic>
        <p:nvPicPr>
          <p:cNvPr id="79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なにがでるかな？</a:t>
            </a:r>
          </a:p>
        </p:txBody>
      </p:sp>
      <p:sp>
        <p:nvSpPr>
          <p:cNvPr id="801" name="はてなマークでがめんにひょうじ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はてなマークでがめんにひょうじ</a:t>
            </a:r>
          </a:p>
        </p:txBody>
      </p:sp>
      <p:sp>
        <p:nvSpPr>
          <p:cNvPr id="802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3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Shift+め</a:t>
            </a:r>
          </a:p>
        </p:txBody>
      </p:sp>
      <p:grpSp>
        <p:nvGrpSpPr>
          <p:cNvPr id="807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80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0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0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LIST</a:t>
            </a:r>
          </a:p>
        </p:txBody>
      </p:sp>
      <p:pic>
        <p:nvPicPr>
          <p:cNvPr id="81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おもいだしてるよ</a:t>
            </a:r>
          </a:p>
        </p:txBody>
      </p:sp>
      <p:sp>
        <p:nvSpPr>
          <p:cNvPr id="812" name="リスト（プログラムみせて）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リスト（プログラムみせて）</a:t>
            </a:r>
          </a:p>
        </p:txBody>
      </p:sp>
      <p:pic>
        <p:nvPicPr>
          <p:cNvPr id="813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8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F4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コンピューターのきおく力</a:t>
            </a:r>
          </a:p>
        </p:txBody>
      </p:sp>
      <p:sp>
        <p:nvSpPr>
          <p:cNvPr id="819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20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822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82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ばしょ</a:t>
            </a:r>
          </a:p>
        </p:txBody>
      </p:sp>
      <p:sp>
        <p:nvSpPr>
          <p:cNvPr id="82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かず</a:t>
            </a:r>
          </a:p>
        </p:txBody>
      </p:sp>
      <p:sp>
        <p:nvSpPr>
          <p:cNvPr id="825" name="あるかないかで、きおく…"/>
          <p:cNvSpPr txBox="1"/>
          <p:nvPr/>
        </p:nvSpPr>
        <p:spPr>
          <a:xfrm>
            <a:off x="91371" y="3800837"/>
            <a:ext cx="5396790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/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1258万コきおくできるよ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セットアップ！"/>
          <p:cNvSpPr txBox="1">
            <a:spLocks noGrp="1"/>
          </p:cNvSpPr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r>
              <a:t>セットアップ！</a:t>
            </a:r>
          </a:p>
        </p:txBody>
      </p:sp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828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しゅじんこう</a:t>
            </a:r>
          </a:p>
        </p:txBody>
      </p:sp>
      <p:sp>
        <p:nvSpPr>
          <p:cNvPr id="829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Alt+C</a:t>
            </a:r>
          </a:p>
        </p:txBody>
      </p:sp>
      <p:sp>
        <p:nvSpPr>
          <p:cNvPr id="830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31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2" name="矢印"/>
          <p:cNvSpPr/>
          <p:nvPr/>
        </p:nvSpPr>
        <p:spPr>
          <a:xfrm rot="16200000" flipH="1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矢印"/>
          <p:cNvSpPr/>
          <p:nvPr/>
        </p:nvSpPr>
        <p:spPr>
          <a:xfrm rot="16200000" flipH="1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4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5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836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837" name="矢印"/>
          <p:cNvSpPr/>
          <p:nvPr/>
        </p:nvSpPr>
        <p:spPr>
          <a:xfrm rot="16200000" flipH="1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41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838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39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40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pic>
        <p:nvPicPr>
          <p:cNvPr id="842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84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F5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てきキャラ</a:t>
            </a:r>
          </a:p>
        </p:txBody>
      </p:sp>
      <p:sp>
        <p:nvSpPr>
          <p:cNvPr id="847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30 LC RND(32),23:?”*”</a:t>
            </a:r>
          </a:p>
        </p:txBody>
      </p:sp>
      <p:sp>
        <p:nvSpPr>
          <p:cNvPr id="848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849" name="矢印"/>
          <p:cNvSpPr/>
          <p:nvPr/>
        </p:nvSpPr>
        <p:spPr>
          <a:xfrm rot="16200000" flipH="1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0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851" name="矢印"/>
          <p:cNvSpPr/>
          <p:nvPr/>
        </p:nvSpPr>
        <p:spPr>
          <a:xfrm rot="16200000" flipH="1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853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4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855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6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57" name="矢印"/>
          <p:cNvSpPr/>
          <p:nvPr/>
        </p:nvSpPr>
        <p:spPr>
          <a:xfrm rot="16200000" flipH="1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8" name="矢印"/>
          <p:cNvSpPr/>
          <p:nvPr/>
        </p:nvSpPr>
        <p:spPr>
          <a:xfrm rot="16200000" flipH="1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62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85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6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6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pic>
        <p:nvPicPr>
          <p:cNvPr id="863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8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F5</a:t>
            </a:r>
          </a:p>
        </p:txBody>
      </p:sp>
      <p:sp>
        <p:nvSpPr>
          <p:cNvPr id="866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れんだする</a:t>
            </a:r>
          </a:p>
        </p:txBody>
      </p:sp>
      <p:sp>
        <p:nvSpPr>
          <p:cNvPr id="867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8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！？</a:t>
            </a:r>
          </a:p>
        </p:txBody>
      </p:sp>
      <p:sp>
        <p:nvSpPr>
          <p:cNvPr id="871" name="40 WAIT0: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40 WAIT0:GOTO20</a:t>
            </a:r>
          </a:p>
        </p:txBody>
      </p:sp>
      <p:pic>
        <p:nvPicPr>
          <p:cNvPr id="872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87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F5</a:t>
            </a:r>
          </a:p>
        </p:txBody>
      </p:sp>
      <p:grpSp>
        <p:nvGrpSpPr>
          <p:cNvPr id="878" name="グループ"/>
          <p:cNvGrpSpPr/>
          <p:nvPr/>
        </p:nvGrpSpPr>
        <p:grpSpPr>
          <a:xfrm>
            <a:off x="8952866" y="3317511"/>
            <a:ext cx="687068" cy="714045"/>
            <a:chOff x="0" y="0"/>
            <a:chExt cx="687066" cy="714044"/>
          </a:xfrm>
        </p:grpSpPr>
        <p:sp>
          <p:nvSpPr>
            <p:cNvPr id="875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76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77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[TAB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[TAB]キー</a:t>
            </a:r>
          </a:p>
        </p:txBody>
      </p:sp>
      <p:pic>
        <p:nvPicPr>
          <p:cNvPr id="88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とまって！タブキー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とまって！タブキー</a:t>
            </a:r>
          </a:p>
        </p:txBody>
      </p:sp>
      <p:pic>
        <p:nvPicPr>
          <p:cNvPr id="883" name="pasted-image.png" descr="pasted-image.png"/>
          <p:cNvPicPr>
            <a:picLocks noChangeAspect="1"/>
          </p:cNvPicPr>
          <p:nvPr/>
        </p:nvPicPr>
        <p:blipFill>
          <a:blip r:embed="rId3"/>
          <a:srcRect r="1551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円形"/>
          <p:cNvSpPr/>
          <p:nvPr/>
        </p:nvSpPr>
        <p:spPr>
          <a:xfrm>
            <a:off x="2184400" y="6972630"/>
            <a:ext cx="1028370" cy="102837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LIST</a:t>
            </a:r>
          </a:p>
        </p:txBody>
      </p:sp>
      <p:pic>
        <p:nvPicPr>
          <p:cNvPr id="88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はやすぎた？</a:t>
            </a:r>
          </a:p>
        </p:txBody>
      </p:sp>
      <p:sp>
        <p:nvSpPr>
          <p:cNvPr id="889" name="リスト（プログラムみせて）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リスト（プログラムみせて）</a:t>
            </a:r>
          </a:p>
        </p:txBody>
      </p:sp>
      <p:pic>
        <p:nvPicPr>
          <p:cNvPr id="890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89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F4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35 WAIT3</a:t>
            </a:r>
          </a:p>
        </p:txBody>
      </p:sp>
      <p:sp>
        <p:nvSpPr>
          <p:cNvPr id="895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スピードちょうせい</a:t>
            </a:r>
          </a:p>
        </p:txBody>
      </p:sp>
      <p:pic>
        <p:nvPicPr>
          <p:cNvPr id="896" name="pasted-image.png" descr="pasted-image.png"/>
          <p:cNvPicPr>
            <a:picLocks noChangeAspect="1"/>
          </p:cNvPicPr>
          <p:nvPr/>
        </p:nvPicPr>
        <p:blipFill>
          <a:blip r:embed="rId2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8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F5</a:t>
            </a:r>
          </a:p>
        </p:txBody>
      </p:sp>
      <p:grpSp>
        <p:nvGrpSpPr>
          <p:cNvPr id="902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89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0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0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キーボード&#10;&#10;自動的に生成された説明">
            <a:extLst>
              <a:ext uri="{FF2B5EF4-FFF2-40B4-BE49-F238E27FC236}">
                <a16:creationId xmlns:a16="http://schemas.microsoft.com/office/drawing/2014/main" id="{A520EA07-A6D7-FF8F-BC12-E0671361E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663" r="178" b="16054"/>
          <a:stretch/>
        </p:blipFill>
        <p:spPr>
          <a:xfrm>
            <a:off x="0" y="1433746"/>
            <a:ext cx="13004800" cy="8319854"/>
          </a:xfrm>
          <a:prstGeom prst="rect">
            <a:avLst/>
          </a:prstGeom>
        </p:spPr>
      </p:pic>
      <p:sp>
        <p:nvSpPr>
          <p:cNvPr id="905" name="ボタンをつかお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ボタンをつかおう！</a:t>
            </a:r>
          </a:p>
        </p:txBody>
      </p:sp>
      <p:sp>
        <p:nvSpPr>
          <p:cNvPr id="906" name="矢印"/>
          <p:cNvSpPr/>
          <p:nvPr/>
        </p:nvSpPr>
        <p:spPr>
          <a:xfrm rot="5400000">
            <a:off x="2911032" y="5025578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37 X=X+BTN()*2-1"/>
          <p:cNvSpPr txBox="1"/>
          <p:nvPr/>
        </p:nvSpPr>
        <p:spPr>
          <a:xfrm>
            <a:off x="312307" y="3780366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rPr dirty="0"/>
              <a:t>37 X=X+BTN()*2-1</a:t>
            </a:r>
          </a:p>
        </p:txBody>
      </p:sp>
      <p:sp>
        <p:nvSpPr>
          <p:cNvPr id="909" name="ボタン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ボタンでそうさ</a:t>
            </a:r>
          </a:p>
        </p:txBody>
      </p:sp>
      <p:sp>
        <p:nvSpPr>
          <p:cNvPr id="910" name="とめる（TAB）…"/>
          <p:cNvSpPr txBox="1">
            <a:spLocks noGrp="1"/>
          </p:cNvSpPr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とめる（TAB）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11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12" name="矢印"/>
          <p:cNvSpPr/>
          <p:nvPr/>
        </p:nvSpPr>
        <p:spPr>
          <a:xfrm rot="16200000" flipH="1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3" name="かっこ…"/>
          <p:cNvSpPr txBox="1"/>
          <p:nvPr/>
        </p:nvSpPr>
        <p:spPr>
          <a:xfrm>
            <a:off x="3867588" y="11214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14" name="矢印"/>
          <p:cNvSpPr/>
          <p:nvPr/>
        </p:nvSpPr>
        <p:spPr>
          <a:xfrm rot="16200000" flipH="1">
            <a:off x="5315992" y="305470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5" name="かっこ…"/>
          <p:cNvSpPr txBox="1"/>
          <p:nvPr/>
        </p:nvSpPr>
        <p:spPr>
          <a:xfrm>
            <a:off x="5854600" y="11214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16" name="矢印"/>
          <p:cNvSpPr/>
          <p:nvPr/>
        </p:nvSpPr>
        <p:spPr>
          <a:xfrm rot="16200000" flipH="1">
            <a:off x="5810944" y="30547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0" name="グループ"/>
          <p:cNvGrpSpPr/>
          <p:nvPr/>
        </p:nvGrpSpPr>
        <p:grpSpPr>
          <a:xfrm>
            <a:off x="8607034" y="3726674"/>
            <a:ext cx="534513" cy="547652"/>
            <a:chOff x="0" y="0"/>
            <a:chExt cx="534512" cy="547650"/>
          </a:xfrm>
        </p:grpSpPr>
        <p:sp>
          <p:nvSpPr>
            <p:cNvPr id="91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1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1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921" name="矢印"/>
          <p:cNvSpPr/>
          <p:nvPr/>
        </p:nvSpPr>
        <p:spPr>
          <a:xfrm rot="16200000">
            <a:off x="3267059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2" name="矢印"/>
          <p:cNvSpPr/>
          <p:nvPr/>
        </p:nvSpPr>
        <p:spPr>
          <a:xfrm rot="16200000">
            <a:off x="6314711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3" name="Shift+れ"/>
          <p:cNvSpPr txBox="1"/>
          <p:nvPr/>
        </p:nvSpPr>
        <p:spPr>
          <a:xfrm>
            <a:off x="2356660" y="4612944"/>
            <a:ext cx="25348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Shift+れ</a:t>
            </a:r>
          </a:p>
        </p:txBody>
      </p:sp>
      <p:sp>
        <p:nvSpPr>
          <p:cNvPr id="924" name="Shift+け"/>
          <p:cNvSpPr txBox="1"/>
          <p:nvPr/>
        </p:nvSpPr>
        <p:spPr>
          <a:xfrm>
            <a:off x="5404312" y="4612944"/>
            <a:ext cx="2534842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Shift+け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38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38 X=X&amp;31</a:t>
            </a:r>
          </a:p>
        </p:txBody>
      </p:sp>
      <p:sp>
        <p:nvSpPr>
          <p:cNvPr id="927" name="はじっこワー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はじっこワープ</a:t>
            </a:r>
          </a:p>
        </p:txBody>
      </p:sp>
      <p:sp>
        <p:nvSpPr>
          <p:cNvPr id="928" name="エンター、F5"/>
          <p:cNvSpPr txBox="1">
            <a:spLocks noGrp="1"/>
          </p:cNvSpPr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エンター、F5</a:t>
            </a:r>
          </a:p>
        </p:txBody>
      </p:sp>
      <p:sp>
        <p:nvSpPr>
          <p:cNvPr id="929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930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1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32" name="矢印"/>
          <p:cNvSpPr/>
          <p:nvPr/>
        </p:nvSpPr>
        <p:spPr>
          <a:xfrm rot="16200000" flipH="1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36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93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3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3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40 IF SCR(X,5)=0 GOTO20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40 IF SCR(X,5)=0 GOTO20</a:t>
            </a:r>
          </a:p>
        </p:txBody>
      </p:sp>
      <p:sp>
        <p:nvSpPr>
          <p:cNvPr id="939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あたりはんてい</a:t>
            </a:r>
          </a:p>
        </p:txBody>
      </p:sp>
      <p:sp>
        <p:nvSpPr>
          <p:cNvPr id="940" name="とめる（TAB）…"/>
          <p:cNvSpPr txBox="1">
            <a:spLocks noGrp="1"/>
          </p:cNvSpPr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とめる（TAB）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41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42" name="矢印"/>
          <p:cNvSpPr/>
          <p:nvPr/>
        </p:nvSpPr>
        <p:spPr>
          <a:xfrm rot="16200000" flipH="1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3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44" name="矢印"/>
          <p:cNvSpPr/>
          <p:nvPr/>
        </p:nvSpPr>
        <p:spPr>
          <a:xfrm rot="16200000" flipH="1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48" name="グループ"/>
          <p:cNvGrpSpPr/>
          <p:nvPr/>
        </p:nvGrpSpPr>
        <p:grpSpPr>
          <a:xfrm>
            <a:off x="12010634" y="3794407"/>
            <a:ext cx="534513" cy="547652"/>
            <a:chOff x="0" y="0"/>
            <a:chExt cx="534512" cy="547650"/>
          </a:xfrm>
        </p:grpSpPr>
        <p:sp>
          <p:nvSpPr>
            <p:cNvPr id="94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4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4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949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50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1" name="イコール…"/>
          <p:cNvSpPr txBox="1"/>
          <p:nvPr/>
        </p:nvSpPr>
        <p:spPr>
          <a:xfrm>
            <a:off x="6967653" y="4797888"/>
            <a:ext cx="240605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52" name="矢印"/>
          <p:cNvSpPr/>
          <p:nvPr/>
        </p:nvSpPr>
        <p:spPr>
          <a:xfrm rot="16200000">
            <a:off x="7233691" y="45291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画像" descr="画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キーボードをつないで、USBでんげんをつなご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08254">
              <a:defRPr sz="43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キーボードをつないで、USBでんげんをつなごう</a:t>
            </a:r>
          </a:p>
        </p:txBody>
      </p:sp>
      <p:sp>
        <p:nvSpPr>
          <p:cNvPr id="279" name="矢印"/>
          <p:cNvSpPr/>
          <p:nvPr/>
        </p:nvSpPr>
        <p:spPr>
          <a:xfrm rot="16200000">
            <a:off x="3014949" y="2044038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50 SPR.PLAY9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50 SPR.PLAY9</a:t>
            </a:r>
          </a:p>
        </p:txBody>
      </p:sp>
      <p:grpSp>
        <p:nvGrpSpPr>
          <p:cNvPr id="958" name="グループ"/>
          <p:cNvGrpSpPr/>
          <p:nvPr/>
        </p:nvGrpSpPr>
        <p:grpSpPr>
          <a:xfrm>
            <a:off x="6634300" y="3832507"/>
            <a:ext cx="534513" cy="547652"/>
            <a:chOff x="0" y="0"/>
            <a:chExt cx="534512" cy="547650"/>
          </a:xfrm>
        </p:grpSpPr>
        <p:sp>
          <p:nvSpPr>
            <p:cNvPr id="95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5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5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959" name="効果音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効果音をつけよう</a:t>
            </a:r>
          </a:p>
        </p:txBody>
      </p:sp>
      <p:sp>
        <p:nvSpPr>
          <p:cNvPr id="960" name="エンター、F5"/>
          <p:cNvSpPr txBox="1">
            <a:spLocks noGrp="1"/>
          </p:cNvSpPr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エンター、F5</a:t>
            </a:r>
          </a:p>
        </p:txBody>
      </p:sp>
      <p:sp>
        <p:nvSpPr>
          <p:cNvPr id="961" name="る…"/>
          <p:cNvSpPr txBox="1"/>
          <p:nvPr/>
        </p:nvSpPr>
        <p:spPr>
          <a:xfrm>
            <a:off x="2596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962" name="矢印"/>
          <p:cNvSpPr/>
          <p:nvPr/>
        </p:nvSpPr>
        <p:spPr>
          <a:xfrm rot="16200000">
            <a:off x="3296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ゲームできた！"/>
          <p:cNvSpPr txBox="1">
            <a:spLocks noGrp="1"/>
          </p:cNvSpPr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r>
              <a:t>ゲームできた！</a:t>
            </a:r>
          </a:p>
        </p:txBody>
      </p:sp>
      <p:pic>
        <p:nvPicPr>
          <p:cNvPr id="96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ゲーム大会！"/>
          <p:cNvSpPr txBox="1">
            <a:spLocks noGrp="1"/>
          </p:cNvSpPr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r>
              <a:t>ゲーム大会！</a:t>
            </a:r>
          </a:p>
        </p:txBody>
      </p:sp>
      <p:pic>
        <p:nvPicPr>
          <p:cNvPr id="96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LIST</a:t>
            </a:r>
          </a:p>
        </p:txBody>
      </p:sp>
      <p:pic>
        <p:nvPicPr>
          <p:cNvPr id="97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はやすぎた？</a:t>
            </a:r>
          </a:p>
        </p:txBody>
      </p:sp>
      <p:sp>
        <p:nvSpPr>
          <p:cNvPr id="973" name="リスト（プログラムみせて）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リスト（プログラムみせて）</a:t>
            </a:r>
          </a:p>
        </p:txBody>
      </p:sp>
      <p:pic>
        <p:nvPicPr>
          <p:cNvPr id="974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7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F4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アプリのきほん！</a:t>
            </a:r>
          </a:p>
        </p:txBody>
      </p:sp>
      <p:sp>
        <p:nvSpPr>
          <p:cNvPr id="979" name="10 CLS:X=15…"/>
          <p:cNvSpPr txBox="1"/>
          <p:nvPr/>
        </p:nvSpPr>
        <p:spPr>
          <a:xfrm>
            <a:off x="621770" y="1925431"/>
            <a:ext cx="12718853" cy="602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20 LC X,5:?”</a:t>
            </a:r>
            <a:r>
              <a:rPr dirty="0"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dirty="0"/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37 X=X+BTN()*2</a:t>
            </a:r>
            <a:r>
              <a:rPr lang="en-US" dirty="0"/>
              <a:t>-</a:t>
            </a:r>
            <a:r>
              <a:rPr dirty="0"/>
              <a:t>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38 X=X&amp;31</a:t>
            </a:r>
            <a:br>
              <a:rPr dirty="0"/>
            </a:br>
            <a:r>
              <a:rPr dirty="0"/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>
              <a:rPr dirty="0"/>
            </a:br>
            <a:endParaRPr dirty="0"/>
          </a:p>
        </p:txBody>
      </p:sp>
      <p:sp>
        <p:nvSpPr>
          <p:cNvPr id="980" name="線"/>
          <p:cNvSpPr/>
          <p:nvPr/>
        </p:nvSpPr>
        <p:spPr>
          <a:xfrm>
            <a:off x="7035107" y="3055242"/>
            <a:ext cx="3452984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81" name="線"/>
          <p:cNvSpPr/>
          <p:nvPr/>
        </p:nvSpPr>
        <p:spPr>
          <a:xfrm>
            <a:off x="10461590" y="3018901"/>
            <a:ext cx="1" cy="202574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82" name="線"/>
          <p:cNvSpPr/>
          <p:nvPr/>
        </p:nvSpPr>
        <p:spPr>
          <a:xfrm flipV="1">
            <a:off x="432258" y="5641809"/>
            <a:ext cx="1" cy="4826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83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さいしょだけ（セットアップ）</a:t>
            </a:r>
          </a:p>
        </p:txBody>
      </p:sp>
      <p:sp>
        <p:nvSpPr>
          <p:cNvPr id="984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5" name="線"/>
          <p:cNvSpPr/>
          <p:nvPr/>
        </p:nvSpPr>
        <p:spPr>
          <a:xfrm flipV="1">
            <a:off x="432258" y="3008487"/>
            <a:ext cx="1" cy="249293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86" name="線"/>
          <p:cNvSpPr/>
          <p:nvPr/>
        </p:nvSpPr>
        <p:spPr>
          <a:xfrm flipV="1">
            <a:off x="432258" y="2390609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87" name="プログラムのつくりをかくにん"/>
          <p:cNvSpPr txBox="1">
            <a:spLocks noGrp="1"/>
          </p:cNvSpPr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プログラムのつくりをかくにん</a:t>
            </a:r>
          </a:p>
        </p:txBody>
      </p:sp>
      <p:sp>
        <p:nvSpPr>
          <p:cNvPr id="988" name="じぶんキャラのいちに、…"/>
          <p:cNvSpPr txBox="1"/>
          <p:nvPr/>
        </p:nvSpPr>
        <p:spPr>
          <a:xfrm>
            <a:off x="6959817" y="5985608"/>
            <a:ext cx="536829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じぶんキャラのいちに、</a:t>
            </a:r>
          </a:p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なければくりかえし（ループ）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1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2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3" name="つないでつくる、プログラム"/>
          <p:cNvSpPr txBox="1">
            <a:spLocks noGrp="1"/>
          </p:cNvSpPr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つないでつくる、プログラム</a:t>
            </a:r>
          </a:p>
        </p:txBody>
      </p:sp>
      <p:sp>
        <p:nvSpPr>
          <p:cNvPr id="994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セットアップ</a:t>
            </a:r>
          </a:p>
        </p:txBody>
      </p:sp>
      <p:sp>
        <p:nvSpPr>
          <p:cNvPr id="995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ループ</a:t>
            </a:r>
          </a:p>
        </p:txBody>
      </p:sp>
      <p:sp>
        <p:nvSpPr>
          <p:cNvPr id="996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タイトル</a:t>
            </a:r>
          </a:p>
        </p:txBody>
      </p:sp>
      <p:sp>
        <p:nvSpPr>
          <p:cNvPr id="997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セットアップ</a:t>
            </a:r>
          </a:p>
        </p:txBody>
      </p:sp>
      <p:sp>
        <p:nvSpPr>
          <p:cNvPr id="998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ループ</a:t>
            </a:r>
          </a:p>
        </p:txBody>
      </p:sp>
      <p:sp>
        <p:nvSpPr>
          <p:cNvPr id="999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0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ゲームメイン</a:t>
            </a:r>
          </a:p>
        </p:txBody>
      </p:sp>
      <p:sp>
        <p:nvSpPr>
          <p:cNvPr id="1001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セットアップ</a:t>
            </a:r>
          </a:p>
        </p:txBody>
      </p:sp>
      <p:sp>
        <p:nvSpPr>
          <p:cNvPr id="1002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ループ</a:t>
            </a:r>
          </a:p>
        </p:txBody>
      </p:sp>
      <p:sp>
        <p:nvSpPr>
          <p:cNvPr id="1003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エンディング</a:t>
            </a:r>
          </a:p>
        </p:txBody>
      </p:sp>
      <p:sp>
        <p:nvSpPr>
          <p:cNvPr id="1004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セットアップ</a:t>
            </a:r>
          </a:p>
        </p:txBody>
      </p:sp>
      <p:sp>
        <p:nvSpPr>
          <p:cNvPr id="1005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ループ</a:t>
            </a:r>
          </a:p>
        </p:txBody>
      </p:sp>
      <p:sp>
        <p:nvSpPr>
          <p:cNvPr id="1006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ゲームオーバー</a:t>
            </a:r>
          </a:p>
        </p:txBody>
      </p:sp>
      <p:sp>
        <p:nvSpPr>
          <p:cNvPr id="1007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1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かいぞうしよう！"/>
          <p:cNvSpPr txBox="1">
            <a:spLocks noGrp="1"/>
          </p:cNvSpPr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r>
              <a:t>かいぞうしよう！</a:t>
            </a:r>
          </a:p>
        </p:txBody>
      </p:sp>
      <p:pic>
        <p:nvPicPr>
          <p:cNvPr id="101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10 CLS:X=15…"/>
          <p:cNvSpPr txBox="1"/>
          <p:nvPr/>
        </p:nvSpPr>
        <p:spPr>
          <a:xfrm>
            <a:off x="621770" y="1925431"/>
            <a:ext cx="12718853" cy="602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20 LC X,5:?”</a:t>
            </a:r>
            <a:r>
              <a:rPr dirty="0"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dirty="0"/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30 LC RND(32),23:?”</a:t>
            </a:r>
            <a:r>
              <a:rPr dirty="0" err="1"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</a:t>
            </a:r>
            <a:r>
              <a:rPr dirty="0"/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37 X=X+BTN()*2</a:t>
            </a:r>
            <a:r>
              <a:rPr lang="en-US" dirty="0"/>
              <a:t>-</a:t>
            </a:r>
            <a:r>
              <a:rPr dirty="0"/>
              <a:t>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38 X=X&amp;31</a:t>
            </a:r>
            <a:br>
              <a:rPr dirty="0"/>
            </a:br>
            <a:r>
              <a:rPr dirty="0"/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>
              <a:rPr dirty="0"/>
            </a:br>
            <a:endParaRPr dirty="0"/>
          </a:p>
        </p:txBody>
      </p:sp>
      <p:sp>
        <p:nvSpPr>
          <p:cNvPr id="1017" name="キャラをかえよう"/>
          <p:cNvSpPr txBox="1">
            <a:spLocks noGrp="1"/>
          </p:cNvSpPr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キャラをかえよう</a:t>
            </a:r>
          </a:p>
        </p:txBody>
      </p:sp>
      <p:sp>
        <p:nvSpPr>
          <p:cNvPr id="1018" name="Alt+E"/>
          <p:cNvSpPr txBox="1"/>
          <p:nvPr/>
        </p:nvSpPr>
        <p:spPr>
          <a:xfrm>
            <a:off x="8720947" y="1491349"/>
            <a:ext cx="1686819" cy="114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Alt+E</a:t>
            </a:r>
          </a:p>
        </p:txBody>
      </p:sp>
      <p:sp>
        <p:nvSpPr>
          <p:cNvPr id="1019" name="矢印"/>
          <p:cNvSpPr/>
          <p:nvPr/>
        </p:nvSpPr>
        <p:spPr>
          <a:xfrm rot="16200000" flipH="1">
            <a:off x="9269578" y="2498016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0" name="1. カーソルを移動…"/>
          <p:cNvSpPr txBox="1"/>
          <p:nvPr/>
        </p:nvSpPr>
        <p:spPr>
          <a:xfrm>
            <a:off x="5181817" y="6715857"/>
            <a:ext cx="6995392" cy="264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1. カーソルを移動</a:t>
            </a:r>
          </a:p>
          <a:p>
            <a:pPr algn="l" defTabSz="457200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2. 今のキャラをバックスペースで消す</a:t>
            </a:r>
          </a:p>
          <a:p>
            <a:pPr algn="l" defTabSz="457200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3. 新しいキャラをかいて</a:t>
            </a:r>
          </a:p>
          <a:p>
            <a:pPr algn="l" defTabSz="457200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4. エンター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15 CLT…"/>
          <p:cNvSpPr txBox="1"/>
          <p:nvPr/>
        </p:nvSpPr>
        <p:spPr>
          <a:xfrm>
            <a:off x="329670" y="3428999"/>
            <a:ext cx="1271885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CLT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56 ?TICK()</a:t>
            </a:r>
          </a:p>
        </p:txBody>
      </p:sp>
      <p:grpSp>
        <p:nvGrpSpPr>
          <p:cNvPr id="1026" name="グループ"/>
          <p:cNvGrpSpPr/>
          <p:nvPr/>
        </p:nvGrpSpPr>
        <p:grpSpPr>
          <a:xfrm>
            <a:off x="5550567" y="4196574"/>
            <a:ext cx="534513" cy="547652"/>
            <a:chOff x="0" y="0"/>
            <a:chExt cx="534512" cy="547650"/>
          </a:xfrm>
        </p:grpSpPr>
        <p:sp>
          <p:nvSpPr>
            <p:cNvPr id="102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2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2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1027" name="スコア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スコアをつけよう</a:t>
            </a:r>
          </a:p>
        </p:txBody>
      </p:sp>
      <p:sp>
        <p:nvSpPr>
          <p:cNvPr id="1028" name="エンター、F5"/>
          <p:cNvSpPr txBox="1">
            <a:spLocks noGrp="1"/>
          </p:cNvSpPr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エンター、F5</a:t>
            </a:r>
          </a:p>
        </p:txBody>
      </p:sp>
      <p:grpSp>
        <p:nvGrpSpPr>
          <p:cNvPr id="1032" name="グループ"/>
          <p:cNvGrpSpPr/>
          <p:nvPr/>
        </p:nvGrpSpPr>
        <p:grpSpPr>
          <a:xfrm>
            <a:off x="3577833" y="3392241"/>
            <a:ext cx="534514" cy="547652"/>
            <a:chOff x="0" y="0"/>
            <a:chExt cx="534512" cy="547650"/>
          </a:xfrm>
        </p:grpSpPr>
        <p:sp>
          <p:nvSpPr>
            <p:cNvPr id="102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3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3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60 WAIT60:RUN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60 WAIT60:RUN</a:t>
            </a:r>
          </a:p>
        </p:txBody>
      </p:sp>
      <p:sp>
        <p:nvSpPr>
          <p:cNvPr id="1035" name="自動で実行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自動で実行！</a:t>
            </a:r>
          </a:p>
        </p:txBody>
      </p:sp>
      <p:sp>
        <p:nvSpPr>
          <p:cNvPr id="1036" name="エンター、F5"/>
          <p:cNvSpPr txBox="1">
            <a:spLocks noGrp="1"/>
          </p:cNvSpPr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エンター、F5</a:t>
            </a:r>
          </a:p>
        </p:txBody>
      </p:sp>
      <p:grpSp>
        <p:nvGrpSpPr>
          <p:cNvPr id="1040" name="グループ"/>
          <p:cNvGrpSpPr/>
          <p:nvPr/>
        </p:nvGrpSpPr>
        <p:grpSpPr>
          <a:xfrm>
            <a:off x="7235433" y="3840974"/>
            <a:ext cx="534513" cy="547652"/>
            <a:chOff x="0" y="0"/>
            <a:chExt cx="534512" cy="547650"/>
          </a:xfrm>
        </p:grpSpPr>
        <p:sp>
          <p:nvSpPr>
            <p:cNvPr id="103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3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3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28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てんめつしているのは、カーソル</a:t>
            </a:r>
          </a:p>
        </p:txBody>
      </p:sp>
      <p:sp>
        <p:nvSpPr>
          <p:cNvPr id="283" name="四角形"/>
          <p:cNvSpPr/>
          <p:nvPr/>
        </p:nvSpPr>
        <p:spPr>
          <a:xfrm>
            <a:off x="675023" y="2235736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SAVE0</a:t>
            </a:r>
          </a:p>
        </p:txBody>
      </p:sp>
      <p:pic>
        <p:nvPicPr>
          <p:cNvPr id="104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F3、0、エンター</a:t>
            </a:r>
          </a:p>
        </p:txBody>
      </p:sp>
      <p:sp>
        <p:nvSpPr>
          <p:cNvPr id="1045" name="ほぞん（0〜9まで10コOK）"/>
          <p:cNvSpPr txBox="1">
            <a:spLocks noGrp="1"/>
          </p:cNvSpPr>
          <p:nvPr>
            <p:ph type="title"/>
          </p:nvPr>
        </p:nvSpPr>
        <p:spPr>
          <a:xfrm>
            <a:off x="293951" y="2611966"/>
            <a:ext cx="8795942" cy="12823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ほぞん（0〜9まで10コOK）</a:t>
            </a:r>
          </a:p>
        </p:txBody>
      </p:sp>
      <p:pic>
        <p:nvPicPr>
          <p:cNvPr id="1046" name="pasted-image.png" descr="pasted-image.png"/>
          <p:cNvPicPr>
            <a:picLocks noChangeAspect="1"/>
          </p:cNvPicPr>
          <p:nvPr/>
        </p:nvPicPr>
        <p:blipFill>
          <a:blip r:embed="rId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04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F3</a:t>
            </a:r>
          </a:p>
        </p:txBody>
      </p:sp>
      <p:grpSp>
        <p:nvGrpSpPr>
          <p:cNvPr id="1052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4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5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5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コンピューターのキーボード&#10;&#10;自動的に生成された説明">
            <a:extLst>
              <a:ext uri="{FF2B5EF4-FFF2-40B4-BE49-F238E27FC236}">
                <a16:creationId xmlns:a16="http://schemas.microsoft.com/office/drawing/2014/main" id="{3B956399-950C-5443-B53A-EF5BA49AE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663" r="178" b="16054"/>
          <a:stretch/>
        </p:blipFill>
        <p:spPr>
          <a:xfrm>
            <a:off x="0" y="1433746"/>
            <a:ext cx="13004800" cy="8319854"/>
          </a:xfrm>
          <a:prstGeom prst="rect">
            <a:avLst/>
          </a:prstGeom>
        </p:spPr>
      </p:pic>
      <p:sp>
        <p:nvSpPr>
          <p:cNvPr id="1055" name="USBでんげんとキーボードをぬこ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rPr dirty="0" err="1"/>
              <a:t>キーボードをぬこう</a:t>
            </a:r>
            <a:endParaRPr dirty="0"/>
          </a:p>
        </p:txBody>
      </p:sp>
      <p:sp>
        <p:nvSpPr>
          <p:cNvPr id="1056" name="矢印"/>
          <p:cNvSpPr/>
          <p:nvPr/>
        </p:nvSpPr>
        <p:spPr>
          <a:xfrm rot="1285328">
            <a:off x="5325665" y="2130537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ボタンをおしながら、USBでんげんだけさそ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08254">
              <a:defRPr sz="43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rPr dirty="0" err="1"/>
              <a:t>ボタンをおしながら</a:t>
            </a:r>
            <a:r>
              <a:rPr dirty="0"/>
              <a:t>、</a:t>
            </a:r>
            <a:r>
              <a:rPr lang="ja-JP" altLang="en-US" dirty="0"/>
              <a:t>リセットボタンをおそう</a:t>
            </a:r>
            <a:r>
              <a:rPr dirty="0"/>
              <a:t>！</a:t>
            </a:r>
          </a:p>
        </p:txBody>
      </p:sp>
      <p:pic>
        <p:nvPicPr>
          <p:cNvPr id="2" name="図 1" descr="コンピューターのキーボード&#10;&#10;自動的に生成された説明">
            <a:extLst>
              <a:ext uri="{FF2B5EF4-FFF2-40B4-BE49-F238E27FC236}">
                <a16:creationId xmlns:a16="http://schemas.microsoft.com/office/drawing/2014/main" id="{C5566F64-DA03-713B-391F-3B64AB734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663" r="178" b="16054"/>
          <a:stretch/>
        </p:blipFill>
        <p:spPr>
          <a:xfrm>
            <a:off x="0" y="1433746"/>
            <a:ext cx="13004800" cy="8319854"/>
          </a:xfrm>
          <a:prstGeom prst="rect">
            <a:avLst/>
          </a:prstGeom>
        </p:spPr>
      </p:pic>
      <p:sp>
        <p:nvSpPr>
          <p:cNvPr id="1060" name="矢印"/>
          <p:cNvSpPr/>
          <p:nvPr/>
        </p:nvSpPr>
        <p:spPr>
          <a:xfrm rot="5400000">
            <a:off x="2888404" y="5025578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矢印">
            <a:extLst>
              <a:ext uri="{FF2B5EF4-FFF2-40B4-BE49-F238E27FC236}">
                <a16:creationId xmlns:a16="http://schemas.microsoft.com/office/drawing/2014/main" id="{852BA516-B5C1-32E2-BA62-6976AE2172DB}"/>
              </a:ext>
            </a:extLst>
          </p:cNvPr>
          <p:cNvSpPr/>
          <p:nvPr/>
        </p:nvSpPr>
        <p:spPr>
          <a:xfrm rot="6654436">
            <a:off x="6515142" y="3114104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ゲームマシン…"/>
          <p:cNvSpPr txBox="1">
            <a:spLocks noGrp="1"/>
          </p:cNvSpPr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r>
              <a:t>ゲームマシン</a:t>
            </a:r>
          </a:p>
          <a:p>
            <a:r>
              <a:t>できた！</a:t>
            </a:r>
          </a:p>
        </p:txBody>
      </p:sp>
      <p:pic>
        <p:nvPicPr>
          <p:cNvPr id="106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*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画像" descr="画像"/>
          <p:cNvPicPr>
            <a:picLocks noChangeAspect="1"/>
          </p:cNvPicPr>
          <p:nvPr/>
        </p:nvPicPr>
        <p:blipFill>
          <a:blip r:embed="rId2"/>
          <a:srcRect t="22936"/>
          <a:stretch>
            <a:fillRect/>
          </a:stretch>
        </p:blipFill>
        <p:spPr>
          <a:xfrm>
            <a:off x="5499490" y="5662610"/>
            <a:ext cx="7276717" cy="3112272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https://www.playstation.com/ja-jp/ps-vr2/ps-vr2-tech-specs/"/>
          <p:cNvSpPr txBox="1"/>
          <p:nvPr/>
        </p:nvSpPr>
        <p:spPr>
          <a:xfrm>
            <a:off x="4703884" y="8864600"/>
            <a:ext cx="77881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https://www.playstation.com/ja-jp/ps-vr2/ps-vr2-tech-specs/</a:t>
            </a:r>
          </a:p>
        </p:txBody>
      </p:sp>
      <p:pic>
        <p:nvPicPr>
          <p:cNvPr id="1068" name="画像" descr="画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6" y="2048933"/>
            <a:ext cx="10292688" cy="2607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https://www.amazon.co.jp/dp/B0BD5NZ6C6/"/>
          <p:cNvSpPr txBox="1"/>
          <p:nvPr/>
        </p:nvSpPr>
        <p:spPr>
          <a:xfrm>
            <a:off x="2464872" y="5002186"/>
            <a:ext cx="582015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https://www.amazon.co.jp/dp/B0BD5NZ6C6/</a:t>
            </a:r>
          </a:p>
        </p:txBody>
      </p:sp>
      <p:sp>
        <p:nvSpPr>
          <p:cNvPr id="1070" name="最新ゲーム機も仕組みは一緒！"/>
          <p:cNvSpPr txBox="1"/>
          <p:nvPr/>
        </p:nvSpPr>
        <p:spPr>
          <a:xfrm>
            <a:off x="1145540" y="619404"/>
            <a:ext cx="107137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最新ゲーム機も仕組みは一緒！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社会もプログラミング"/>
          <p:cNvSpPr txBox="1">
            <a:spLocks noGrp="1"/>
          </p:cNvSpPr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r>
              <a:t>社会もプログラミング</a:t>
            </a:r>
          </a:p>
        </p:txBody>
      </p:sp>
      <p:pic>
        <p:nvPicPr>
          <p:cNvPr id="107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作動をメールで通知！</a:t>
            </a:r>
          </a:p>
          <a:p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078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NHK</a:t>
            </a:r>
          </a:p>
          <a:p>
            <a:r>
              <a:t>おはよう日本</a:t>
            </a:r>
          </a:p>
          <a:p>
            <a:r>
              <a:t>（東海北陸地区）</a:t>
            </a:r>
          </a:p>
          <a:p>
            <a:r>
              <a:t>2015.12.7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r>
              <a:t>IoT x 火災報知器 by 創電</a:t>
            </a:r>
          </a:p>
        </p:txBody>
      </p:sp>
      <p:pic>
        <p:nvPicPr>
          <p:cNvPr id="1082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まとめ"/>
          <p:cNvSpPr txBox="1">
            <a:spLocks noGrp="1"/>
          </p:cNvSpPr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r>
              <a:t>まとめ</a:t>
            </a:r>
          </a:p>
        </p:txBody>
      </p:sp>
      <p:pic>
        <p:nvPicPr>
          <p:cNvPr id="108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ロボットもゲームも…"/>
          <p:cNvSpPr txBox="1">
            <a:spLocks noGrp="1"/>
          </p:cNvSpPr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r>
              <a:t>ロボットもゲームも</a:t>
            </a:r>
          </a:p>
          <a:p>
            <a:r>
              <a:t>じぶんでつくれる！</a:t>
            </a:r>
          </a:p>
        </p:txBody>
      </p:sp>
      <p:pic>
        <p:nvPicPr>
          <p:cNvPr id="108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1492</Words>
  <Application>Microsoft Office PowerPoint</Application>
  <PresentationFormat>ユーザー設定</PresentationFormat>
  <Paragraphs>612</Paragraphs>
  <Slides>111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111</vt:i4>
      </vt:variant>
    </vt:vector>
  </HeadingPairs>
  <TitlesOfParts>
    <vt:vector size="127" baseType="lpstr">
      <vt:lpstr>Helvetica Light</vt:lpstr>
      <vt:lpstr>Helvetica Neue</vt:lpstr>
      <vt:lpstr>Helvetica Neue Light</vt:lpstr>
      <vt:lpstr>Helvetica Neue Medium</vt:lpstr>
      <vt:lpstr>Times Roman</vt:lpstr>
      <vt:lpstr>こども丸ゴシック</vt:lpstr>
      <vt:lpstr>ヒラギノ角ゴ Pro W3</vt:lpstr>
      <vt:lpstr>ヒラギノ角ゴ Pro W6</vt:lpstr>
      <vt:lpstr>ヒラギノ角ゴ ProN W3</vt:lpstr>
      <vt:lpstr>ヒラギノ角ゴ ProN W6</vt:lpstr>
      <vt:lpstr>ヒラギノ角ゴ Std W8</vt:lpstr>
      <vt:lpstr>Helvetica</vt:lpstr>
      <vt:lpstr>IchigoJam 1.4 Regular</vt:lpstr>
      <vt:lpstr>IchigoJam-GRAPH Regular</vt:lpstr>
      <vt:lpstr>Times New Roman</vt:lpstr>
      <vt:lpstr>White</vt:lpstr>
      <vt:lpstr>はじめてのプログラミング with SPRESENSE x IchigoJam</vt:lpstr>
      <vt:lpstr>コンピューターと なかよくなろう</vt:lpstr>
      <vt:lpstr>こどもパソコン IchigoJam</vt:lpstr>
      <vt:lpstr>これがエコですごいコンピューター！ 6つのことを平行できちゃう</vt:lpstr>
      <vt:lpstr>コンピューターと はなそう</vt:lpstr>
      <vt:lpstr>PowerPoint プレゼンテーション</vt:lpstr>
      <vt:lpstr>セットアップ！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この LED をつけてもらおう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ここでもんだい！</vt:lpstr>
      <vt:lpstr>これがエコですごいコンピューター！ 6つのことを平行できちゃう</vt:lpstr>
      <vt:lpstr>PowerPoint プレゼンテーション</vt:lpstr>
      <vt:lpstr>PowerPoint プレゼンテーション</vt:lpstr>
      <vt:lpstr>PowerPoint プレゼンテーション</vt:lpstr>
      <vt:lpstr>まって = WAIT</vt:lpstr>
      <vt:lpstr>PowerPoint プレゼンテーション</vt:lpstr>
      <vt:lpstr>PowerPoint プレゼンテーション</vt:lpstr>
      <vt:lpstr>うしろにつづけてかいて、エンター 2かいてんめつ！</vt:lpstr>
      <vt:lpstr>10かいひからせるには？</vt:lpstr>
      <vt:lpstr>PowerPoint プレゼンテーション</vt:lpstr>
      <vt:lpstr>プログラム</vt:lpstr>
      <vt:lpstr>エンター</vt:lpstr>
      <vt:lpstr>がめんをきれいに</vt:lpstr>
      <vt:lpstr>リスト（プログラムみせて）</vt:lpstr>
      <vt:lpstr>ラン（はしれ！／うごかす）</vt:lpstr>
      <vt:lpstr>1000回やって？</vt:lpstr>
      <vt:lpstr>くりかえし</vt:lpstr>
      <vt:lpstr>エルチカゲーム とめてひかってたら、かち！</vt:lpstr>
      <vt:lpstr>とまって！タブキー</vt:lpstr>
      <vt:lpstr>ラン（はしれ！／うごかす）</vt:lpstr>
      <vt:lpstr>リスト（プログラムみせて）</vt:lpstr>
      <vt:lpstr>カーソルキーとバックスペースでかいぞう かえたぎょうで「エンター」をおして「F5」</vt:lpstr>
      <vt:lpstr>音をならそう</vt:lpstr>
      <vt:lpstr>PowerPoint プレゼンテーション</vt:lpstr>
      <vt:lpstr>PowerPoint プレゼンテーション</vt:lpstr>
      <vt:lpstr>PowerPoint プレゼンテーション</vt:lpstr>
      <vt:lpstr>リズムロボット できた！</vt:lpstr>
      <vt:lpstr>みのまわりのロボット</vt:lpstr>
      <vt:lpstr>PowerPoint プレゼンテーション</vt:lpstr>
      <vt:lpstr>コンピューターは どこにいる？</vt:lpstr>
      <vt:lpstr>お家のコンピューター さがしてみよう！</vt:lpstr>
      <vt:lpstr>テレビゲームをつくろう with IchigoJam</vt:lpstr>
      <vt:lpstr>PowerPoint プレゼンテーション</vt:lpstr>
      <vt:lpstr>PowerPoint プレゼンテーション</vt:lpstr>
      <vt:lpstr>がめんをきれいに</vt:lpstr>
      <vt:lpstr>あたらしくプログラムつくる</vt:lpstr>
      <vt:lpstr>ゲームづくり、はじめ！</vt:lpstr>
      <vt:lpstr>ラン（はしれ！／うごかす）</vt:lpstr>
      <vt:lpstr>はてなマークでがめんにひょうじ</vt:lpstr>
      <vt:lpstr>リスト（プログラムみせて）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とまって！タブキー</vt:lpstr>
      <vt:lpstr>リスト（プログラムみせて）</vt:lpstr>
      <vt:lpstr>PowerPoint プレゼンテーション</vt:lpstr>
      <vt:lpstr>PowerPoint プレゼンテーション</vt:lpstr>
      <vt:lpstr>とめる（TAB） みる（F4） うごかす（F5）</vt:lpstr>
      <vt:lpstr>エンター、F5</vt:lpstr>
      <vt:lpstr>とめる（TAB） みる（F4） うごかす（F5）</vt:lpstr>
      <vt:lpstr>エンター、F5</vt:lpstr>
      <vt:lpstr>ゲームできた！</vt:lpstr>
      <vt:lpstr>ゲーム大会！</vt:lpstr>
      <vt:lpstr>リスト（プログラムみせて）</vt:lpstr>
      <vt:lpstr>プログラムのつくりをかくにん</vt:lpstr>
      <vt:lpstr>つないでつくる、プログラム</vt:lpstr>
      <vt:lpstr>かいぞうしよう！</vt:lpstr>
      <vt:lpstr>キャラをかえよう</vt:lpstr>
      <vt:lpstr>エンター、F5</vt:lpstr>
      <vt:lpstr>エンター、F5</vt:lpstr>
      <vt:lpstr>ほぞん（0〜9まで10コOK）</vt:lpstr>
      <vt:lpstr>PowerPoint プレゼンテーション</vt:lpstr>
      <vt:lpstr>PowerPoint プレゼンテーション</vt:lpstr>
      <vt:lpstr>ゲームマシン できた！</vt:lpstr>
      <vt:lpstr>PowerPoint プレゼンテーション</vt:lpstr>
      <vt:lpstr>社会もプログラミング</vt:lpstr>
      <vt:lpstr>PowerPoint プレゼンテーション</vt:lpstr>
      <vt:lpstr>PowerPoint プレゼンテーション</vt:lpstr>
      <vt:lpstr>まとめ</vt:lpstr>
      <vt:lpstr>ロボットもゲームも じぶんでつくれる！</vt:lpstr>
      <vt:lpstr>PowerPoint プレゼンテーション</vt:lpstr>
      <vt:lpstr>きょうつかったコマンド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こどもパソコン IchigoJam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はじめてのプログラミング with SPRESENSE x IchigoJam</dc:title>
  <cp:lastModifiedBy>Hayakawa, Tomonobu (SSS)</cp:lastModifiedBy>
  <cp:revision>1</cp:revision>
  <dcterms:modified xsi:type="dcterms:W3CDTF">2024-04-25T16:23:20Z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2024-04-25T16:11:46Z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e11f2731-a2a2-458a-99f6-d9b5f662e29d</vt:lpwstr>
  </property>
  <property fmtid="{D5CDD505-2E9C-101B-9397-08002B2CF9AE}" pid="8" name="MSIP_Label_1f8e20e6-048a-4bad-a26b-318dd1cd4d47_ContentBits">
    <vt:lpwstr>0</vt:lpwstr>
  </property>
</Properties>
</file>